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21"/>
  </p:notesMasterIdLst>
  <p:sldIdLst>
    <p:sldId id="256" r:id="rId2"/>
    <p:sldId id="278" r:id="rId3"/>
    <p:sldId id="257" r:id="rId4"/>
    <p:sldId id="263" r:id="rId5"/>
    <p:sldId id="279" r:id="rId6"/>
    <p:sldId id="274" r:id="rId7"/>
    <p:sldId id="276" r:id="rId8"/>
    <p:sldId id="293" r:id="rId9"/>
    <p:sldId id="277" r:id="rId10"/>
    <p:sldId id="266" r:id="rId11"/>
    <p:sldId id="260" r:id="rId12"/>
    <p:sldId id="294" r:id="rId13"/>
    <p:sldId id="288" r:id="rId14"/>
    <p:sldId id="287" r:id="rId15"/>
    <p:sldId id="285" r:id="rId16"/>
    <p:sldId id="290" r:id="rId17"/>
    <p:sldId id="296" r:id="rId18"/>
    <p:sldId id="295" r:id="rId19"/>
    <p:sldId id="291" r:id="rId20"/>
  </p:sldIdLst>
  <p:sldSz cx="9144000" cy="6858000" type="screen4x3"/>
  <p:notesSz cx="6858000" cy="9144000"/>
  <p:defaultText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58" autoAdjust="0"/>
    <p:restoredTop sz="93094" autoAdjust="0"/>
  </p:normalViewPr>
  <p:slideViewPr>
    <p:cSldViewPr>
      <p:cViewPr>
        <p:scale>
          <a:sx n="90" d="100"/>
          <a:sy n="90" d="100"/>
        </p:scale>
        <p:origin x="-1410"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86D2B3-6B5D-4E11-90EE-C7E353091007}" type="doc">
      <dgm:prSet loTypeId="urn:microsoft.com/office/officeart/2005/8/layout/arrow2" loCatId="process" qsTypeId="urn:microsoft.com/office/officeart/2005/8/quickstyle/simple1" qsCatId="simple" csTypeId="urn:microsoft.com/office/officeart/2005/8/colors/accent0_3" csCatId="mainScheme" phldr="1"/>
      <dgm:spPr/>
      <dgm:t>
        <a:bodyPr/>
        <a:lstStyle/>
        <a:p>
          <a:endParaRPr lang="bg-BG"/>
        </a:p>
      </dgm:t>
    </dgm:pt>
    <dgm:pt modelId="{534854B9-6218-4E88-8F17-05B8939352FC}">
      <dgm:prSet phldrT="[Text]" custT="1"/>
      <dgm:spPr/>
      <dgm:t>
        <a:bodyPr/>
        <a:lstStyle/>
        <a:p>
          <a:pPr algn="ctr"/>
          <a:r>
            <a:rPr lang="bg-BG" sz="1600" b="1" i="1" noProof="0" dirty="0" smtClean="0">
              <a:solidFill>
                <a:srgbClr val="002060"/>
              </a:solidFill>
            </a:rPr>
            <a:t>Нарастващ обем на чуждестранни инвестиции</a:t>
          </a:r>
          <a:endParaRPr lang="bg-BG" sz="1600" b="1" i="1" noProof="0" dirty="0">
            <a:solidFill>
              <a:srgbClr val="002060"/>
            </a:solidFill>
          </a:endParaRPr>
        </a:p>
      </dgm:t>
    </dgm:pt>
    <dgm:pt modelId="{3FAD152B-CAA0-42D2-8A82-28DA4C0EB7E0}" type="parTrans" cxnId="{683E536E-3C63-457B-A062-10AC715EBC91}">
      <dgm:prSet/>
      <dgm:spPr/>
      <dgm:t>
        <a:bodyPr/>
        <a:lstStyle/>
        <a:p>
          <a:endParaRPr lang="bg-BG"/>
        </a:p>
      </dgm:t>
    </dgm:pt>
    <dgm:pt modelId="{F0DC80C2-D6B9-427B-B19B-6736183A2270}" type="sibTrans" cxnId="{683E536E-3C63-457B-A062-10AC715EBC91}">
      <dgm:prSet/>
      <dgm:spPr/>
      <dgm:t>
        <a:bodyPr/>
        <a:lstStyle/>
        <a:p>
          <a:endParaRPr lang="bg-BG"/>
        </a:p>
      </dgm:t>
    </dgm:pt>
    <dgm:pt modelId="{64031734-546F-4D40-B6F7-81F68E2C0D20}">
      <dgm:prSet phldrT="[Text]" custT="1"/>
      <dgm:spPr/>
      <dgm:t>
        <a:bodyPr/>
        <a:lstStyle/>
        <a:p>
          <a:r>
            <a:rPr lang="bg-BG" sz="1600" b="1" i="1" noProof="0" dirty="0" smtClean="0">
              <a:solidFill>
                <a:srgbClr val="002060"/>
              </a:solidFill>
              <a:latin typeface="+mn-lt"/>
              <a:cs typeface="Aparajita" panose="020B0604020202020204" pitchFamily="34" charset="0"/>
            </a:rPr>
            <a:t>Нарастващи изисквания към публичната администрация</a:t>
          </a:r>
          <a:endParaRPr lang="bg-BG" sz="1600" b="1" i="1" noProof="0" dirty="0">
            <a:solidFill>
              <a:srgbClr val="002060"/>
            </a:solidFill>
            <a:latin typeface="+mn-lt"/>
            <a:cs typeface="Aparajita" panose="020B0604020202020204" pitchFamily="34" charset="0"/>
          </a:endParaRPr>
        </a:p>
      </dgm:t>
    </dgm:pt>
    <dgm:pt modelId="{0B7C01FF-8657-48E9-9D29-56AA825D99A3}" type="parTrans" cxnId="{BC77E528-E22C-4731-8336-40E40B5F40D0}">
      <dgm:prSet/>
      <dgm:spPr/>
      <dgm:t>
        <a:bodyPr/>
        <a:lstStyle/>
        <a:p>
          <a:endParaRPr lang="bg-BG"/>
        </a:p>
      </dgm:t>
    </dgm:pt>
    <dgm:pt modelId="{D69D9DDE-D0BC-4916-8939-26AE3EA8E6BE}" type="sibTrans" cxnId="{BC77E528-E22C-4731-8336-40E40B5F40D0}">
      <dgm:prSet/>
      <dgm:spPr/>
      <dgm:t>
        <a:bodyPr/>
        <a:lstStyle/>
        <a:p>
          <a:endParaRPr lang="bg-BG"/>
        </a:p>
      </dgm:t>
    </dgm:pt>
    <dgm:pt modelId="{053AD1E2-DACF-4F2D-81BC-9EAE3DB6E252}">
      <dgm:prSet phldrT="[Text]" custT="1"/>
      <dgm:spPr/>
      <dgm:t>
        <a:bodyPr/>
        <a:lstStyle/>
        <a:p>
          <a:pPr algn="l"/>
          <a:r>
            <a:rPr lang="bg-BG" sz="1600" b="1" i="1" noProof="0" dirty="0" smtClean="0">
              <a:solidFill>
                <a:srgbClr val="002060"/>
              </a:solidFill>
            </a:rPr>
            <a:t>Пренос на производства от държави членки на ЕС с по-високи социални стандарти към страната ни </a:t>
          </a:r>
          <a:endParaRPr lang="bg-BG" sz="1600" b="1" i="1" dirty="0">
            <a:solidFill>
              <a:srgbClr val="002060"/>
            </a:solidFill>
          </a:endParaRPr>
        </a:p>
      </dgm:t>
    </dgm:pt>
    <dgm:pt modelId="{360DB354-D618-46BE-8A64-A22939F697B3}" type="parTrans" cxnId="{25B33AB0-1BE0-4C41-B20D-36EA3884947F}">
      <dgm:prSet/>
      <dgm:spPr/>
      <dgm:t>
        <a:bodyPr/>
        <a:lstStyle/>
        <a:p>
          <a:endParaRPr lang="bg-BG"/>
        </a:p>
      </dgm:t>
    </dgm:pt>
    <dgm:pt modelId="{D59F1212-0C8A-4BA3-9778-66F3B010117E}" type="sibTrans" cxnId="{25B33AB0-1BE0-4C41-B20D-36EA3884947F}">
      <dgm:prSet/>
      <dgm:spPr/>
      <dgm:t>
        <a:bodyPr/>
        <a:lstStyle/>
        <a:p>
          <a:endParaRPr lang="bg-BG"/>
        </a:p>
      </dgm:t>
    </dgm:pt>
    <dgm:pt modelId="{BD7D3065-1106-44D0-9B0E-9FD3425A746A}">
      <dgm:prSet phldrT="[Text]" custT="1"/>
      <dgm:spPr/>
      <dgm:t>
        <a:bodyPr/>
        <a:lstStyle/>
        <a:p>
          <a:pPr algn="ctr"/>
          <a:r>
            <a:rPr lang="bg-BG" sz="1600" b="1" i="1" noProof="0" dirty="0" smtClean="0">
              <a:solidFill>
                <a:srgbClr val="002060"/>
              </a:solidFill>
            </a:rPr>
            <a:t>Акцент върху нови проблеми</a:t>
          </a:r>
          <a:endParaRPr lang="bg-BG" sz="1600" b="1" i="1" noProof="0" dirty="0">
            <a:solidFill>
              <a:srgbClr val="002060"/>
            </a:solidFill>
          </a:endParaRPr>
        </a:p>
      </dgm:t>
    </dgm:pt>
    <dgm:pt modelId="{1A712045-F187-4E81-80DC-466FE3038FBB}" type="parTrans" cxnId="{1F5E23BF-9BDB-431C-8CF0-E28A11C28287}">
      <dgm:prSet/>
      <dgm:spPr/>
      <dgm:t>
        <a:bodyPr/>
        <a:lstStyle/>
        <a:p>
          <a:endParaRPr lang="bg-BG"/>
        </a:p>
      </dgm:t>
    </dgm:pt>
    <dgm:pt modelId="{C35461F5-6E02-430F-8218-DAB6F7F22332}" type="sibTrans" cxnId="{1F5E23BF-9BDB-431C-8CF0-E28A11C28287}">
      <dgm:prSet/>
      <dgm:spPr/>
      <dgm:t>
        <a:bodyPr/>
        <a:lstStyle/>
        <a:p>
          <a:endParaRPr lang="bg-BG"/>
        </a:p>
      </dgm:t>
    </dgm:pt>
    <dgm:pt modelId="{F3BD73E4-F4A5-4A2E-A5C3-01A3A2644B03}">
      <dgm:prSet phldrT="[Text]" custT="1"/>
      <dgm:spPr/>
      <dgm:t>
        <a:bodyPr/>
        <a:lstStyle/>
        <a:p>
          <a:r>
            <a:rPr lang="ru-RU" sz="1600" b="1" i="1" dirty="0" smtClean="0">
              <a:solidFill>
                <a:srgbClr val="002060"/>
              </a:solidFill>
            </a:rPr>
            <a:t>Решение се </a:t>
          </a:r>
          <a:r>
            <a:rPr lang="bg-BG" sz="1600" b="1" i="1" noProof="0" dirty="0" smtClean="0">
              <a:solidFill>
                <a:srgbClr val="002060"/>
              </a:solidFill>
            </a:rPr>
            <a:t>намира в разширяване на обхвата на КСО</a:t>
          </a:r>
          <a:endParaRPr lang="bg-BG" sz="1600" noProof="0" dirty="0">
            <a:solidFill>
              <a:srgbClr val="002060"/>
            </a:solidFill>
          </a:endParaRPr>
        </a:p>
      </dgm:t>
    </dgm:pt>
    <dgm:pt modelId="{ED288757-2865-42FD-B4E6-6E20F4E5A1E2}" type="parTrans" cxnId="{CB5A7300-9762-4069-A331-A77BACDEED61}">
      <dgm:prSet/>
      <dgm:spPr/>
      <dgm:t>
        <a:bodyPr/>
        <a:lstStyle/>
        <a:p>
          <a:endParaRPr lang="bg-BG"/>
        </a:p>
      </dgm:t>
    </dgm:pt>
    <dgm:pt modelId="{E7734425-AF6C-40E2-9AA6-CA291633746D}" type="sibTrans" cxnId="{CB5A7300-9762-4069-A331-A77BACDEED61}">
      <dgm:prSet/>
      <dgm:spPr/>
      <dgm:t>
        <a:bodyPr/>
        <a:lstStyle/>
        <a:p>
          <a:endParaRPr lang="bg-BG"/>
        </a:p>
      </dgm:t>
    </dgm:pt>
    <dgm:pt modelId="{30553EEE-9EDB-4BF0-8B53-3880D9DFB9C2}" type="pres">
      <dgm:prSet presAssocID="{6286D2B3-6B5D-4E11-90EE-C7E353091007}" presName="arrowDiagram" presStyleCnt="0">
        <dgm:presLayoutVars>
          <dgm:chMax val="5"/>
          <dgm:dir/>
          <dgm:resizeHandles val="exact"/>
        </dgm:presLayoutVars>
      </dgm:prSet>
      <dgm:spPr/>
      <dgm:t>
        <a:bodyPr/>
        <a:lstStyle/>
        <a:p>
          <a:endParaRPr lang="bg-BG"/>
        </a:p>
      </dgm:t>
    </dgm:pt>
    <dgm:pt modelId="{D08A1A45-9F4C-487A-A1EF-FEB6AF85F740}" type="pres">
      <dgm:prSet presAssocID="{6286D2B3-6B5D-4E11-90EE-C7E353091007}" presName="arrow" presStyleLbl="bgShp" presStyleIdx="0" presStyleCnt="1" custLinFactNeighborX="1724" custLinFactNeighborY="-954"/>
      <dgm:spPr/>
    </dgm:pt>
    <dgm:pt modelId="{E3564B3D-5273-4365-AAD8-1C3271A6B2C4}" type="pres">
      <dgm:prSet presAssocID="{6286D2B3-6B5D-4E11-90EE-C7E353091007}" presName="arrowDiagram5" presStyleCnt="0"/>
      <dgm:spPr/>
    </dgm:pt>
    <dgm:pt modelId="{851B9333-E9A0-4EE6-BBD2-B496DD2CA3A3}" type="pres">
      <dgm:prSet presAssocID="{534854B9-6218-4E88-8F17-05B8939352FC}" presName="bullet5a" presStyleLbl="node1" presStyleIdx="0" presStyleCnt="5"/>
      <dgm:spPr/>
    </dgm:pt>
    <dgm:pt modelId="{B333CCC9-F433-4A10-9B8E-0E8466E8735A}" type="pres">
      <dgm:prSet presAssocID="{534854B9-6218-4E88-8F17-05B8939352FC}" presName="textBox5a" presStyleLbl="revTx" presStyleIdx="0" presStyleCnt="5" custScaleX="163227" custScaleY="112951" custLinFactNeighborX="-26033" custLinFactNeighborY="30026">
        <dgm:presLayoutVars>
          <dgm:bulletEnabled val="1"/>
        </dgm:presLayoutVars>
      </dgm:prSet>
      <dgm:spPr/>
      <dgm:t>
        <a:bodyPr/>
        <a:lstStyle/>
        <a:p>
          <a:endParaRPr lang="bg-BG"/>
        </a:p>
      </dgm:t>
    </dgm:pt>
    <dgm:pt modelId="{C9A440FC-4A7E-46C2-9216-9D57AAAA4A42}" type="pres">
      <dgm:prSet presAssocID="{64031734-546F-4D40-B6F7-81F68E2C0D20}" presName="bullet5b" presStyleLbl="node1" presStyleIdx="1" presStyleCnt="5"/>
      <dgm:spPr/>
    </dgm:pt>
    <dgm:pt modelId="{93423919-595A-4605-92F4-A1B18895E4E4}" type="pres">
      <dgm:prSet presAssocID="{64031734-546F-4D40-B6F7-81F68E2C0D20}" presName="textBox5b" presStyleLbl="revTx" presStyleIdx="1" presStyleCnt="5" custScaleX="160117" custScaleY="65821" custLinFactNeighborX="4321" custLinFactNeighborY="-6601">
        <dgm:presLayoutVars>
          <dgm:bulletEnabled val="1"/>
        </dgm:presLayoutVars>
      </dgm:prSet>
      <dgm:spPr/>
      <dgm:t>
        <a:bodyPr/>
        <a:lstStyle/>
        <a:p>
          <a:endParaRPr lang="bg-BG"/>
        </a:p>
      </dgm:t>
    </dgm:pt>
    <dgm:pt modelId="{8DB20384-2ACC-4DED-AEF0-778AA38516E5}" type="pres">
      <dgm:prSet presAssocID="{053AD1E2-DACF-4F2D-81BC-9EAE3DB6E252}" presName="bullet5c" presStyleLbl="node1" presStyleIdx="2" presStyleCnt="5"/>
      <dgm:spPr/>
    </dgm:pt>
    <dgm:pt modelId="{D65940FE-F95D-4EA8-A5F7-2E90D4DA9F94}" type="pres">
      <dgm:prSet presAssocID="{053AD1E2-DACF-4F2D-81BC-9EAE3DB6E252}" presName="textBox5c" presStyleLbl="revTx" presStyleIdx="2" presStyleCnt="5" custScaleX="121440" custScaleY="81593" custLinFactNeighborX="23173" custLinFactNeighborY="-10299">
        <dgm:presLayoutVars>
          <dgm:bulletEnabled val="1"/>
        </dgm:presLayoutVars>
      </dgm:prSet>
      <dgm:spPr/>
      <dgm:t>
        <a:bodyPr/>
        <a:lstStyle/>
        <a:p>
          <a:endParaRPr lang="bg-BG"/>
        </a:p>
      </dgm:t>
    </dgm:pt>
    <dgm:pt modelId="{D15474C3-3594-4CBC-BABF-6BC2854920E4}" type="pres">
      <dgm:prSet presAssocID="{BD7D3065-1106-44D0-9B0E-9FD3425A746A}" presName="bullet5d" presStyleLbl="node1" presStyleIdx="3" presStyleCnt="5"/>
      <dgm:spPr/>
    </dgm:pt>
    <dgm:pt modelId="{B1B6E77F-9F94-4F26-8979-DEA4CEC0C8D1}" type="pres">
      <dgm:prSet presAssocID="{BD7D3065-1106-44D0-9B0E-9FD3425A746A}" presName="textBox5d" presStyleLbl="revTx" presStyleIdx="3" presStyleCnt="5" custScaleX="101724" custScaleY="26917" custLinFactNeighborX="11207" custLinFactNeighborY="-26608">
        <dgm:presLayoutVars>
          <dgm:bulletEnabled val="1"/>
        </dgm:presLayoutVars>
      </dgm:prSet>
      <dgm:spPr/>
      <dgm:t>
        <a:bodyPr/>
        <a:lstStyle/>
        <a:p>
          <a:endParaRPr lang="bg-BG"/>
        </a:p>
      </dgm:t>
    </dgm:pt>
    <dgm:pt modelId="{54921592-0E25-404C-8D63-AC8091E05CFE}" type="pres">
      <dgm:prSet presAssocID="{F3BD73E4-F4A5-4A2E-A5C3-01A3A2644B03}" presName="bullet5e" presStyleLbl="node1" presStyleIdx="4" presStyleCnt="5"/>
      <dgm:spPr/>
    </dgm:pt>
    <dgm:pt modelId="{800FC1BA-F347-4B9D-A8AE-6624ACCD26B9}" type="pres">
      <dgm:prSet presAssocID="{F3BD73E4-F4A5-4A2E-A5C3-01A3A2644B03}" presName="textBox5e" presStyleLbl="revTx" presStyleIdx="4" presStyleCnt="5" custScaleX="124138" custScaleY="35565" custLinFactNeighborX="6035" custLinFactNeighborY="-26279">
        <dgm:presLayoutVars>
          <dgm:bulletEnabled val="1"/>
        </dgm:presLayoutVars>
      </dgm:prSet>
      <dgm:spPr/>
      <dgm:t>
        <a:bodyPr/>
        <a:lstStyle/>
        <a:p>
          <a:endParaRPr lang="bg-BG"/>
        </a:p>
      </dgm:t>
    </dgm:pt>
  </dgm:ptLst>
  <dgm:cxnLst>
    <dgm:cxn modelId="{A46E9814-1EAF-4863-8BC0-04EC7278FCAE}" type="presOf" srcId="{64031734-546F-4D40-B6F7-81F68E2C0D20}" destId="{93423919-595A-4605-92F4-A1B18895E4E4}" srcOrd="0" destOrd="0" presId="urn:microsoft.com/office/officeart/2005/8/layout/arrow2"/>
    <dgm:cxn modelId="{683E536E-3C63-457B-A062-10AC715EBC91}" srcId="{6286D2B3-6B5D-4E11-90EE-C7E353091007}" destId="{534854B9-6218-4E88-8F17-05B8939352FC}" srcOrd="0" destOrd="0" parTransId="{3FAD152B-CAA0-42D2-8A82-28DA4C0EB7E0}" sibTransId="{F0DC80C2-D6B9-427B-B19B-6736183A2270}"/>
    <dgm:cxn modelId="{25B33AB0-1BE0-4C41-B20D-36EA3884947F}" srcId="{6286D2B3-6B5D-4E11-90EE-C7E353091007}" destId="{053AD1E2-DACF-4F2D-81BC-9EAE3DB6E252}" srcOrd="2" destOrd="0" parTransId="{360DB354-D618-46BE-8A64-A22939F697B3}" sibTransId="{D59F1212-0C8A-4BA3-9778-66F3B010117E}"/>
    <dgm:cxn modelId="{0164C333-ED13-4E9A-B720-90230CF1435B}" type="presOf" srcId="{6286D2B3-6B5D-4E11-90EE-C7E353091007}" destId="{30553EEE-9EDB-4BF0-8B53-3880D9DFB9C2}" srcOrd="0" destOrd="0" presId="urn:microsoft.com/office/officeart/2005/8/layout/arrow2"/>
    <dgm:cxn modelId="{CB5A7300-9762-4069-A331-A77BACDEED61}" srcId="{6286D2B3-6B5D-4E11-90EE-C7E353091007}" destId="{F3BD73E4-F4A5-4A2E-A5C3-01A3A2644B03}" srcOrd="4" destOrd="0" parTransId="{ED288757-2865-42FD-B4E6-6E20F4E5A1E2}" sibTransId="{E7734425-AF6C-40E2-9AA6-CA291633746D}"/>
    <dgm:cxn modelId="{F71FC9F8-9D5B-427A-A8D5-11D3C7F51BA7}" type="presOf" srcId="{053AD1E2-DACF-4F2D-81BC-9EAE3DB6E252}" destId="{D65940FE-F95D-4EA8-A5F7-2E90D4DA9F94}" srcOrd="0" destOrd="0" presId="urn:microsoft.com/office/officeart/2005/8/layout/arrow2"/>
    <dgm:cxn modelId="{BC77E528-E22C-4731-8336-40E40B5F40D0}" srcId="{6286D2B3-6B5D-4E11-90EE-C7E353091007}" destId="{64031734-546F-4D40-B6F7-81F68E2C0D20}" srcOrd="1" destOrd="0" parTransId="{0B7C01FF-8657-48E9-9D29-56AA825D99A3}" sibTransId="{D69D9DDE-D0BC-4916-8939-26AE3EA8E6BE}"/>
    <dgm:cxn modelId="{4AD8B44C-53A2-45FC-9DB1-00B1A1E5B76A}" type="presOf" srcId="{534854B9-6218-4E88-8F17-05B8939352FC}" destId="{B333CCC9-F433-4A10-9B8E-0E8466E8735A}" srcOrd="0" destOrd="0" presId="urn:microsoft.com/office/officeart/2005/8/layout/arrow2"/>
    <dgm:cxn modelId="{6887E68C-669E-4716-93E2-B1F529B3D321}" type="presOf" srcId="{F3BD73E4-F4A5-4A2E-A5C3-01A3A2644B03}" destId="{800FC1BA-F347-4B9D-A8AE-6624ACCD26B9}" srcOrd="0" destOrd="0" presId="urn:microsoft.com/office/officeart/2005/8/layout/arrow2"/>
    <dgm:cxn modelId="{1F5E23BF-9BDB-431C-8CF0-E28A11C28287}" srcId="{6286D2B3-6B5D-4E11-90EE-C7E353091007}" destId="{BD7D3065-1106-44D0-9B0E-9FD3425A746A}" srcOrd="3" destOrd="0" parTransId="{1A712045-F187-4E81-80DC-466FE3038FBB}" sibTransId="{C35461F5-6E02-430F-8218-DAB6F7F22332}"/>
    <dgm:cxn modelId="{0821EA88-0829-401C-94AD-D30BC5EB7BBB}" type="presOf" srcId="{BD7D3065-1106-44D0-9B0E-9FD3425A746A}" destId="{B1B6E77F-9F94-4F26-8979-DEA4CEC0C8D1}" srcOrd="0" destOrd="0" presId="urn:microsoft.com/office/officeart/2005/8/layout/arrow2"/>
    <dgm:cxn modelId="{EB8C2C41-3F01-4AF1-A9A0-502007119BEC}" type="presParOf" srcId="{30553EEE-9EDB-4BF0-8B53-3880D9DFB9C2}" destId="{D08A1A45-9F4C-487A-A1EF-FEB6AF85F740}" srcOrd="0" destOrd="0" presId="urn:microsoft.com/office/officeart/2005/8/layout/arrow2"/>
    <dgm:cxn modelId="{AAB94FAF-6C3F-4277-B0F2-A201E1FD6A46}" type="presParOf" srcId="{30553EEE-9EDB-4BF0-8B53-3880D9DFB9C2}" destId="{E3564B3D-5273-4365-AAD8-1C3271A6B2C4}" srcOrd="1" destOrd="0" presId="urn:microsoft.com/office/officeart/2005/8/layout/arrow2"/>
    <dgm:cxn modelId="{B2C164B7-C3DC-4EA2-8D83-E0A6D89C4A3B}" type="presParOf" srcId="{E3564B3D-5273-4365-AAD8-1C3271A6B2C4}" destId="{851B9333-E9A0-4EE6-BBD2-B496DD2CA3A3}" srcOrd="0" destOrd="0" presId="urn:microsoft.com/office/officeart/2005/8/layout/arrow2"/>
    <dgm:cxn modelId="{4D7E9848-5D22-400E-9BCD-17B4CDB94133}" type="presParOf" srcId="{E3564B3D-5273-4365-AAD8-1C3271A6B2C4}" destId="{B333CCC9-F433-4A10-9B8E-0E8466E8735A}" srcOrd="1" destOrd="0" presId="urn:microsoft.com/office/officeart/2005/8/layout/arrow2"/>
    <dgm:cxn modelId="{8BD0F70B-A5AA-487F-AF33-6AB72F076357}" type="presParOf" srcId="{E3564B3D-5273-4365-AAD8-1C3271A6B2C4}" destId="{C9A440FC-4A7E-46C2-9216-9D57AAAA4A42}" srcOrd="2" destOrd="0" presId="urn:microsoft.com/office/officeart/2005/8/layout/arrow2"/>
    <dgm:cxn modelId="{D09683FE-80B6-4216-8C9E-335BED2B59D8}" type="presParOf" srcId="{E3564B3D-5273-4365-AAD8-1C3271A6B2C4}" destId="{93423919-595A-4605-92F4-A1B18895E4E4}" srcOrd="3" destOrd="0" presId="urn:microsoft.com/office/officeart/2005/8/layout/arrow2"/>
    <dgm:cxn modelId="{4811FC28-B86D-4E7E-9AA1-46D3A21382F0}" type="presParOf" srcId="{E3564B3D-5273-4365-AAD8-1C3271A6B2C4}" destId="{8DB20384-2ACC-4DED-AEF0-778AA38516E5}" srcOrd="4" destOrd="0" presId="urn:microsoft.com/office/officeart/2005/8/layout/arrow2"/>
    <dgm:cxn modelId="{52208B53-D1D8-4272-B2F5-43F2C54289E1}" type="presParOf" srcId="{E3564B3D-5273-4365-AAD8-1C3271A6B2C4}" destId="{D65940FE-F95D-4EA8-A5F7-2E90D4DA9F94}" srcOrd="5" destOrd="0" presId="urn:microsoft.com/office/officeart/2005/8/layout/arrow2"/>
    <dgm:cxn modelId="{4BA452B2-8961-41C3-BBFF-E419F4BDC84C}" type="presParOf" srcId="{E3564B3D-5273-4365-AAD8-1C3271A6B2C4}" destId="{D15474C3-3594-4CBC-BABF-6BC2854920E4}" srcOrd="6" destOrd="0" presId="urn:microsoft.com/office/officeart/2005/8/layout/arrow2"/>
    <dgm:cxn modelId="{AD8F9D88-0A8F-419F-9629-C08C51172588}" type="presParOf" srcId="{E3564B3D-5273-4365-AAD8-1C3271A6B2C4}" destId="{B1B6E77F-9F94-4F26-8979-DEA4CEC0C8D1}" srcOrd="7" destOrd="0" presId="urn:microsoft.com/office/officeart/2005/8/layout/arrow2"/>
    <dgm:cxn modelId="{BDF746EB-7963-4BE4-85E3-F500DD23DD04}" type="presParOf" srcId="{E3564B3D-5273-4365-AAD8-1C3271A6B2C4}" destId="{54921592-0E25-404C-8D63-AC8091E05CFE}" srcOrd="8" destOrd="0" presId="urn:microsoft.com/office/officeart/2005/8/layout/arrow2"/>
    <dgm:cxn modelId="{3F815695-63AC-4E51-99D9-95E44C08DE68}" type="presParOf" srcId="{E3564B3D-5273-4365-AAD8-1C3271A6B2C4}" destId="{800FC1BA-F347-4B9D-A8AE-6624ACCD26B9}" srcOrd="9"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3C65990-F431-40D0-98A4-F72D3FA44A55}" type="doc">
      <dgm:prSet loTypeId="urn:microsoft.com/office/officeart/2005/8/layout/target3" loCatId="relationship" qsTypeId="urn:microsoft.com/office/officeart/2005/8/quickstyle/simple1" qsCatId="simple" csTypeId="urn:microsoft.com/office/officeart/2005/8/colors/accent0_3" csCatId="mainScheme" phldr="1"/>
      <dgm:spPr/>
      <dgm:t>
        <a:bodyPr/>
        <a:lstStyle/>
        <a:p>
          <a:endParaRPr lang="bg-BG"/>
        </a:p>
      </dgm:t>
    </dgm:pt>
    <dgm:pt modelId="{E634922B-C3C1-45CB-8A43-09E3151431FC}">
      <dgm:prSet phldrT="[Text]" custT="1"/>
      <dgm:spPr/>
      <dgm:t>
        <a:bodyPr/>
        <a:lstStyle/>
        <a:p>
          <a:r>
            <a:rPr lang="bg-BG" sz="2400" b="0" i="1" dirty="0" smtClean="0">
              <a:solidFill>
                <a:srgbClr val="002060"/>
              </a:solidFill>
            </a:rPr>
            <a:t>1</a:t>
          </a:r>
          <a:r>
            <a:rPr lang="bg-BG" sz="1800" b="0" i="1" dirty="0" smtClean="0">
              <a:solidFill>
                <a:srgbClr val="002060"/>
              </a:solidFill>
            </a:rPr>
            <a:t>. Устойчиво прилагане на прозрачни, социално отговорни бизнес практики</a:t>
          </a:r>
          <a:endParaRPr lang="bg-BG" sz="1800" b="0" i="1" dirty="0">
            <a:solidFill>
              <a:srgbClr val="002060"/>
            </a:solidFill>
          </a:endParaRPr>
        </a:p>
      </dgm:t>
    </dgm:pt>
    <dgm:pt modelId="{AE2BF4D9-238F-418A-8196-35EA8A3C7275}" type="parTrans" cxnId="{8F0E8909-5983-470A-A40C-D9DA147266A5}">
      <dgm:prSet/>
      <dgm:spPr/>
      <dgm:t>
        <a:bodyPr/>
        <a:lstStyle/>
        <a:p>
          <a:endParaRPr lang="bg-BG"/>
        </a:p>
      </dgm:t>
    </dgm:pt>
    <dgm:pt modelId="{609CDD2C-7B43-4197-B924-432792694947}" type="sibTrans" cxnId="{8F0E8909-5983-470A-A40C-D9DA147266A5}">
      <dgm:prSet/>
      <dgm:spPr/>
      <dgm:t>
        <a:bodyPr/>
        <a:lstStyle/>
        <a:p>
          <a:endParaRPr lang="bg-BG"/>
        </a:p>
      </dgm:t>
    </dgm:pt>
    <dgm:pt modelId="{913FBC08-51B5-4B8F-83E6-6DEC3A4015A0}">
      <dgm:prSet phldrT="[Text]" custT="1"/>
      <dgm:spPr/>
      <dgm:t>
        <a:bodyPr/>
        <a:lstStyle/>
        <a:p>
          <a:r>
            <a:rPr lang="bg-BG" sz="2400" b="0" i="1" dirty="0" smtClean="0">
              <a:solidFill>
                <a:srgbClr val="002060"/>
              </a:solidFill>
            </a:rPr>
            <a:t>2. </a:t>
          </a:r>
          <a:r>
            <a:rPr lang="bg-BG" sz="1800" b="0" i="1" dirty="0" smtClean="0">
              <a:solidFill>
                <a:srgbClr val="002060"/>
              </a:solidFill>
            </a:rPr>
            <a:t>Постигане на по-висок дял на социално отговорното инвестиране и потребление</a:t>
          </a:r>
          <a:endParaRPr lang="bg-BG" sz="1800" b="0" i="1" dirty="0">
            <a:solidFill>
              <a:srgbClr val="002060"/>
            </a:solidFill>
          </a:endParaRPr>
        </a:p>
      </dgm:t>
    </dgm:pt>
    <dgm:pt modelId="{B0C12E6B-2FD1-4CFE-933E-CBC4783CAE58}" type="parTrans" cxnId="{3879973A-740D-491C-B391-E2D51060CB0F}">
      <dgm:prSet/>
      <dgm:spPr/>
      <dgm:t>
        <a:bodyPr/>
        <a:lstStyle/>
        <a:p>
          <a:endParaRPr lang="bg-BG"/>
        </a:p>
      </dgm:t>
    </dgm:pt>
    <dgm:pt modelId="{73BF3200-6594-4D70-9F2E-8DF5FFC2D9F5}" type="sibTrans" cxnId="{3879973A-740D-491C-B391-E2D51060CB0F}">
      <dgm:prSet/>
      <dgm:spPr/>
      <dgm:t>
        <a:bodyPr/>
        <a:lstStyle/>
        <a:p>
          <a:endParaRPr lang="bg-BG"/>
        </a:p>
      </dgm:t>
    </dgm:pt>
    <dgm:pt modelId="{8D016C76-3093-4A3B-9533-0E8B317AAD8C}">
      <dgm:prSet phldrT="[Text]" custT="1"/>
      <dgm:spPr/>
      <dgm:t>
        <a:bodyPr/>
        <a:lstStyle/>
        <a:p>
          <a:r>
            <a:rPr lang="bg-BG" sz="2400" b="0" i="1" dirty="0" smtClean="0">
              <a:solidFill>
                <a:srgbClr val="002060"/>
              </a:solidFill>
            </a:rPr>
            <a:t>3. </a:t>
          </a:r>
          <a:r>
            <a:rPr lang="bg-BG" sz="1800" b="0" i="1" dirty="0" smtClean="0">
              <a:solidFill>
                <a:srgbClr val="002060"/>
              </a:solidFill>
            </a:rPr>
            <a:t>Утвърждаване на среда, която насърчава компаниите да включват в дейността си национални и международни практики и изисквания за социално отговорно поведение и управление</a:t>
          </a:r>
          <a:endParaRPr lang="bg-BG" sz="1800" b="0" i="1" dirty="0">
            <a:solidFill>
              <a:srgbClr val="002060"/>
            </a:solidFill>
          </a:endParaRPr>
        </a:p>
      </dgm:t>
    </dgm:pt>
    <dgm:pt modelId="{ED07753D-BF1C-4DC6-B02B-42CFEB49FDF2}" type="parTrans" cxnId="{4F5125AA-FEA9-4106-AEEF-F1CF5B9D3614}">
      <dgm:prSet/>
      <dgm:spPr/>
      <dgm:t>
        <a:bodyPr/>
        <a:lstStyle/>
        <a:p>
          <a:endParaRPr lang="bg-BG"/>
        </a:p>
      </dgm:t>
    </dgm:pt>
    <dgm:pt modelId="{A3944290-567E-4C6E-866E-366A88C9906A}" type="sibTrans" cxnId="{4F5125AA-FEA9-4106-AEEF-F1CF5B9D3614}">
      <dgm:prSet/>
      <dgm:spPr/>
      <dgm:t>
        <a:bodyPr/>
        <a:lstStyle/>
        <a:p>
          <a:endParaRPr lang="bg-BG"/>
        </a:p>
      </dgm:t>
    </dgm:pt>
    <dgm:pt modelId="{A6D98871-1BEC-4190-A7CC-B6B91703EF61}">
      <dgm:prSet phldrT="[Text]" custT="1"/>
      <dgm:spPr/>
      <dgm:t>
        <a:bodyPr/>
        <a:lstStyle/>
        <a:p>
          <a:pPr algn="l"/>
          <a:r>
            <a:rPr lang="bg-BG" sz="2400" b="0" i="1" dirty="0" smtClean="0">
              <a:solidFill>
                <a:srgbClr val="002060"/>
              </a:solidFill>
            </a:rPr>
            <a:t>4. </a:t>
          </a:r>
          <a:r>
            <a:rPr lang="bg-BG" sz="1800" b="0" i="1" dirty="0" smtClean="0">
              <a:solidFill>
                <a:srgbClr val="002060"/>
              </a:solidFill>
            </a:rPr>
            <a:t>Обвързване на КСО и социалната икономика</a:t>
          </a:r>
          <a:endParaRPr lang="bg-BG" sz="1800" b="0" i="1" dirty="0">
            <a:solidFill>
              <a:srgbClr val="002060"/>
            </a:solidFill>
          </a:endParaRPr>
        </a:p>
      </dgm:t>
    </dgm:pt>
    <dgm:pt modelId="{A9239F7A-5C90-458E-8250-925C674DCD32}" type="parTrans" cxnId="{3C286EAC-18E9-4EF1-83DF-026062011DE9}">
      <dgm:prSet/>
      <dgm:spPr/>
      <dgm:t>
        <a:bodyPr/>
        <a:lstStyle/>
        <a:p>
          <a:endParaRPr lang="bg-BG"/>
        </a:p>
      </dgm:t>
    </dgm:pt>
    <dgm:pt modelId="{A7173295-0E77-4984-A12F-E1B856FA5ACF}" type="sibTrans" cxnId="{3C286EAC-18E9-4EF1-83DF-026062011DE9}">
      <dgm:prSet/>
      <dgm:spPr/>
      <dgm:t>
        <a:bodyPr/>
        <a:lstStyle/>
        <a:p>
          <a:endParaRPr lang="bg-BG"/>
        </a:p>
      </dgm:t>
    </dgm:pt>
    <dgm:pt modelId="{B12BA59B-3034-40F7-BD7F-2585A76EF9C7}" type="pres">
      <dgm:prSet presAssocID="{C3C65990-F431-40D0-98A4-F72D3FA44A55}" presName="Name0" presStyleCnt="0">
        <dgm:presLayoutVars>
          <dgm:chMax val="7"/>
          <dgm:dir/>
          <dgm:animLvl val="lvl"/>
          <dgm:resizeHandles val="exact"/>
        </dgm:presLayoutVars>
      </dgm:prSet>
      <dgm:spPr/>
      <dgm:t>
        <a:bodyPr/>
        <a:lstStyle/>
        <a:p>
          <a:endParaRPr lang="bg-BG"/>
        </a:p>
      </dgm:t>
    </dgm:pt>
    <dgm:pt modelId="{B27FC538-1AF4-4B65-AD1D-EB29943930DA}" type="pres">
      <dgm:prSet presAssocID="{E634922B-C3C1-45CB-8A43-09E3151431FC}" presName="circle1" presStyleLbl="node1" presStyleIdx="0" presStyleCnt="4"/>
      <dgm:spPr/>
    </dgm:pt>
    <dgm:pt modelId="{1E8E284C-E20C-4084-86AC-40BE6FEBD773}" type="pres">
      <dgm:prSet presAssocID="{E634922B-C3C1-45CB-8A43-09E3151431FC}" presName="space" presStyleCnt="0"/>
      <dgm:spPr/>
    </dgm:pt>
    <dgm:pt modelId="{6507932E-3A7B-4CC8-A67F-F36E342D2D13}" type="pres">
      <dgm:prSet presAssocID="{E634922B-C3C1-45CB-8A43-09E3151431FC}" presName="rect1" presStyleLbl="alignAcc1" presStyleIdx="0" presStyleCnt="4"/>
      <dgm:spPr/>
      <dgm:t>
        <a:bodyPr/>
        <a:lstStyle/>
        <a:p>
          <a:endParaRPr lang="bg-BG"/>
        </a:p>
      </dgm:t>
    </dgm:pt>
    <dgm:pt modelId="{58D0D39B-C5F9-4F54-B0EE-223F843008C1}" type="pres">
      <dgm:prSet presAssocID="{913FBC08-51B5-4B8F-83E6-6DEC3A4015A0}" presName="vertSpace2" presStyleLbl="node1" presStyleIdx="0" presStyleCnt="4"/>
      <dgm:spPr/>
    </dgm:pt>
    <dgm:pt modelId="{1134688A-1EA7-4D49-8BED-D1A5CD4AB923}" type="pres">
      <dgm:prSet presAssocID="{913FBC08-51B5-4B8F-83E6-6DEC3A4015A0}" presName="circle2" presStyleLbl="node1" presStyleIdx="1" presStyleCnt="4"/>
      <dgm:spPr/>
    </dgm:pt>
    <dgm:pt modelId="{110B320C-FB0A-450F-8248-7BA751C1A978}" type="pres">
      <dgm:prSet presAssocID="{913FBC08-51B5-4B8F-83E6-6DEC3A4015A0}" presName="rect2" presStyleLbl="alignAcc1" presStyleIdx="1" presStyleCnt="4"/>
      <dgm:spPr/>
      <dgm:t>
        <a:bodyPr/>
        <a:lstStyle/>
        <a:p>
          <a:endParaRPr lang="bg-BG"/>
        </a:p>
      </dgm:t>
    </dgm:pt>
    <dgm:pt modelId="{C90479CD-7EDD-4349-8C17-B21392FAC166}" type="pres">
      <dgm:prSet presAssocID="{8D016C76-3093-4A3B-9533-0E8B317AAD8C}" presName="vertSpace3" presStyleLbl="node1" presStyleIdx="1" presStyleCnt="4"/>
      <dgm:spPr/>
    </dgm:pt>
    <dgm:pt modelId="{4EC6F192-1B78-4D28-BCB3-8D859CFB97B5}" type="pres">
      <dgm:prSet presAssocID="{8D016C76-3093-4A3B-9533-0E8B317AAD8C}" presName="circle3" presStyleLbl="node1" presStyleIdx="2" presStyleCnt="4"/>
      <dgm:spPr/>
    </dgm:pt>
    <dgm:pt modelId="{DB8FBC39-E1AE-4C17-8374-070E4B936BEC}" type="pres">
      <dgm:prSet presAssocID="{8D016C76-3093-4A3B-9533-0E8B317AAD8C}" presName="rect3" presStyleLbl="alignAcc1" presStyleIdx="2" presStyleCnt="4"/>
      <dgm:spPr/>
      <dgm:t>
        <a:bodyPr/>
        <a:lstStyle/>
        <a:p>
          <a:endParaRPr lang="bg-BG"/>
        </a:p>
      </dgm:t>
    </dgm:pt>
    <dgm:pt modelId="{EC8C6B37-00F5-43B0-8AA2-C315A7907C71}" type="pres">
      <dgm:prSet presAssocID="{A6D98871-1BEC-4190-A7CC-B6B91703EF61}" presName="vertSpace4" presStyleLbl="node1" presStyleIdx="2" presStyleCnt="4"/>
      <dgm:spPr/>
    </dgm:pt>
    <dgm:pt modelId="{D609F0E9-77BE-4FA2-8C61-32A1CEEFBEBD}" type="pres">
      <dgm:prSet presAssocID="{A6D98871-1BEC-4190-A7CC-B6B91703EF61}" presName="circle4" presStyleLbl="node1" presStyleIdx="3" presStyleCnt="4"/>
      <dgm:spPr/>
    </dgm:pt>
    <dgm:pt modelId="{8DC6196A-A798-4075-9C7F-26F804502CC2}" type="pres">
      <dgm:prSet presAssocID="{A6D98871-1BEC-4190-A7CC-B6B91703EF61}" presName="rect4" presStyleLbl="alignAcc1" presStyleIdx="3" presStyleCnt="4" custScaleY="95390" custLinFactNeighborX="445" custLinFactNeighborY="-1270"/>
      <dgm:spPr/>
      <dgm:t>
        <a:bodyPr/>
        <a:lstStyle/>
        <a:p>
          <a:endParaRPr lang="bg-BG"/>
        </a:p>
      </dgm:t>
    </dgm:pt>
    <dgm:pt modelId="{B1B2BC21-4C8B-4792-9D3E-B1A6F0EA0F11}" type="pres">
      <dgm:prSet presAssocID="{E634922B-C3C1-45CB-8A43-09E3151431FC}" presName="rect1ParTxNoCh" presStyleLbl="alignAcc1" presStyleIdx="3" presStyleCnt="4">
        <dgm:presLayoutVars>
          <dgm:chMax val="1"/>
          <dgm:bulletEnabled val="1"/>
        </dgm:presLayoutVars>
      </dgm:prSet>
      <dgm:spPr/>
      <dgm:t>
        <a:bodyPr/>
        <a:lstStyle/>
        <a:p>
          <a:endParaRPr lang="bg-BG"/>
        </a:p>
      </dgm:t>
    </dgm:pt>
    <dgm:pt modelId="{A29AE425-FA8B-4ABD-B3F5-D17A5F876815}" type="pres">
      <dgm:prSet presAssocID="{913FBC08-51B5-4B8F-83E6-6DEC3A4015A0}" presName="rect2ParTxNoCh" presStyleLbl="alignAcc1" presStyleIdx="3" presStyleCnt="4">
        <dgm:presLayoutVars>
          <dgm:chMax val="1"/>
          <dgm:bulletEnabled val="1"/>
        </dgm:presLayoutVars>
      </dgm:prSet>
      <dgm:spPr/>
      <dgm:t>
        <a:bodyPr/>
        <a:lstStyle/>
        <a:p>
          <a:endParaRPr lang="bg-BG"/>
        </a:p>
      </dgm:t>
    </dgm:pt>
    <dgm:pt modelId="{50AC63CB-DA1A-4879-BEED-10A5ABD05869}" type="pres">
      <dgm:prSet presAssocID="{8D016C76-3093-4A3B-9533-0E8B317AAD8C}" presName="rect3ParTxNoCh" presStyleLbl="alignAcc1" presStyleIdx="3" presStyleCnt="4">
        <dgm:presLayoutVars>
          <dgm:chMax val="1"/>
          <dgm:bulletEnabled val="1"/>
        </dgm:presLayoutVars>
      </dgm:prSet>
      <dgm:spPr/>
      <dgm:t>
        <a:bodyPr/>
        <a:lstStyle/>
        <a:p>
          <a:endParaRPr lang="bg-BG"/>
        </a:p>
      </dgm:t>
    </dgm:pt>
    <dgm:pt modelId="{D534013E-A35C-49A4-8DD2-7EE7F37F5E1E}" type="pres">
      <dgm:prSet presAssocID="{A6D98871-1BEC-4190-A7CC-B6B91703EF61}" presName="rect4ParTxNoCh" presStyleLbl="alignAcc1" presStyleIdx="3" presStyleCnt="4">
        <dgm:presLayoutVars>
          <dgm:chMax val="1"/>
          <dgm:bulletEnabled val="1"/>
        </dgm:presLayoutVars>
      </dgm:prSet>
      <dgm:spPr/>
      <dgm:t>
        <a:bodyPr/>
        <a:lstStyle/>
        <a:p>
          <a:endParaRPr lang="bg-BG"/>
        </a:p>
      </dgm:t>
    </dgm:pt>
  </dgm:ptLst>
  <dgm:cxnLst>
    <dgm:cxn modelId="{8B11F0EC-C6DD-4113-9D38-8E78A48425E3}" type="presOf" srcId="{8D016C76-3093-4A3B-9533-0E8B317AAD8C}" destId="{DB8FBC39-E1AE-4C17-8374-070E4B936BEC}" srcOrd="0" destOrd="0" presId="urn:microsoft.com/office/officeart/2005/8/layout/target3"/>
    <dgm:cxn modelId="{725D9DD4-FADB-494A-BC25-35A22D8537EF}" type="presOf" srcId="{E634922B-C3C1-45CB-8A43-09E3151431FC}" destId="{6507932E-3A7B-4CC8-A67F-F36E342D2D13}" srcOrd="0" destOrd="0" presId="urn:microsoft.com/office/officeart/2005/8/layout/target3"/>
    <dgm:cxn modelId="{4F5125AA-FEA9-4106-AEEF-F1CF5B9D3614}" srcId="{C3C65990-F431-40D0-98A4-F72D3FA44A55}" destId="{8D016C76-3093-4A3B-9533-0E8B317AAD8C}" srcOrd="2" destOrd="0" parTransId="{ED07753D-BF1C-4DC6-B02B-42CFEB49FDF2}" sibTransId="{A3944290-567E-4C6E-866E-366A88C9906A}"/>
    <dgm:cxn modelId="{8C7DC51D-163D-4851-8960-C141B307BDB1}" type="presOf" srcId="{A6D98871-1BEC-4190-A7CC-B6B91703EF61}" destId="{D534013E-A35C-49A4-8DD2-7EE7F37F5E1E}" srcOrd="1" destOrd="0" presId="urn:microsoft.com/office/officeart/2005/8/layout/target3"/>
    <dgm:cxn modelId="{7ECE5693-1949-4169-969B-78F3CAD08418}" type="presOf" srcId="{C3C65990-F431-40D0-98A4-F72D3FA44A55}" destId="{B12BA59B-3034-40F7-BD7F-2585A76EF9C7}" srcOrd="0" destOrd="0" presId="urn:microsoft.com/office/officeart/2005/8/layout/target3"/>
    <dgm:cxn modelId="{B880D567-E75D-49A4-90D6-955B480C3F95}" type="presOf" srcId="{913FBC08-51B5-4B8F-83E6-6DEC3A4015A0}" destId="{A29AE425-FA8B-4ABD-B3F5-D17A5F876815}" srcOrd="1" destOrd="0" presId="urn:microsoft.com/office/officeart/2005/8/layout/target3"/>
    <dgm:cxn modelId="{3879973A-740D-491C-B391-E2D51060CB0F}" srcId="{C3C65990-F431-40D0-98A4-F72D3FA44A55}" destId="{913FBC08-51B5-4B8F-83E6-6DEC3A4015A0}" srcOrd="1" destOrd="0" parTransId="{B0C12E6B-2FD1-4CFE-933E-CBC4783CAE58}" sibTransId="{73BF3200-6594-4D70-9F2E-8DF5FFC2D9F5}"/>
    <dgm:cxn modelId="{3C286EAC-18E9-4EF1-83DF-026062011DE9}" srcId="{C3C65990-F431-40D0-98A4-F72D3FA44A55}" destId="{A6D98871-1BEC-4190-A7CC-B6B91703EF61}" srcOrd="3" destOrd="0" parTransId="{A9239F7A-5C90-458E-8250-925C674DCD32}" sibTransId="{A7173295-0E77-4984-A12F-E1B856FA5ACF}"/>
    <dgm:cxn modelId="{8F0E8909-5983-470A-A40C-D9DA147266A5}" srcId="{C3C65990-F431-40D0-98A4-F72D3FA44A55}" destId="{E634922B-C3C1-45CB-8A43-09E3151431FC}" srcOrd="0" destOrd="0" parTransId="{AE2BF4D9-238F-418A-8196-35EA8A3C7275}" sibTransId="{609CDD2C-7B43-4197-B924-432792694947}"/>
    <dgm:cxn modelId="{01660FD9-4AE7-4ACD-965E-2F30F71ABED2}" type="presOf" srcId="{E634922B-C3C1-45CB-8A43-09E3151431FC}" destId="{B1B2BC21-4C8B-4792-9D3E-B1A6F0EA0F11}" srcOrd="1" destOrd="0" presId="urn:microsoft.com/office/officeart/2005/8/layout/target3"/>
    <dgm:cxn modelId="{C8111FA2-AB36-4EE9-B0C2-BF0AA8436141}" type="presOf" srcId="{A6D98871-1BEC-4190-A7CC-B6B91703EF61}" destId="{8DC6196A-A798-4075-9C7F-26F804502CC2}" srcOrd="0" destOrd="0" presId="urn:microsoft.com/office/officeart/2005/8/layout/target3"/>
    <dgm:cxn modelId="{88E58A32-31E9-4145-9FE9-B4F9C13E519F}" type="presOf" srcId="{8D016C76-3093-4A3B-9533-0E8B317AAD8C}" destId="{50AC63CB-DA1A-4879-BEED-10A5ABD05869}" srcOrd="1" destOrd="0" presId="urn:microsoft.com/office/officeart/2005/8/layout/target3"/>
    <dgm:cxn modelId="{7B0CCEB7-8F68-449E-A0DB-5830845693FE}" type="presOf" srcId="{913FBC08-51B5-4B8F-83E6-6DEC3A4015A0}" destId="{110B320C-FB0A-450F-8248-7BA751C1A978}" srcOrd="0" destOrd="0" presId="urn:microsoft.com/office/officeart/2005/8/layout/target3"/>
    <dgm:cxn modelId="{652BE00F-0BDF-4178-8CC1-416DA8332554}" type="presParOf" srcId="{B12BA59B-3034-40F7-BD7F-2585A76EF9C7}" destId="{B27FC538-1AF4-4B65-AD1D-EB29943930DA}" srcOrd="0" destOrd="0" presId="urn:microsoft.com/office/officeart/2005/8/layout/target3"/>
    <dgm:cxn modelId="{4DC90EBA-DE36-4847-9AE1-4FEA20A41C13}" type="presParOf" srcId="{B12BA59B-3034-40F7-BD7F-2585A76EF9C7}" destId="{1E8E284C-E20C-4084-86AC-40BE6FEBD773}" srcOrd="1" destOrd="0" presId="urn:microsoft.com/office/officeart/2005/8/layout/target3"/>
    <dgm:cxn modelId="{C5AB03CC-8FC7-4484-8AB8-B0BA508114DF}" type="presParOf" srcId="{B12BA59B-3034-40F7-BD7F-2585A76EF9C7}" destId="{6507932E-3A7B-4CC8-A67F-F36E342D2D13}" srcOrd="2" destOrd="0" presId="urn:microsoft.com/office/officeart/2005/8/layout/target3"/>
    <dgm:cxn modelId="{B11D89C2-464A-411A-A263-261D7A6A9A2A}" type="presParOf" srcId="{B12BA59B-3034-40F7-BD7F-2585A76EF9C7}" destId="{58D0D39B-C5F9-4F54-B0EE-223F843008C1}" srcOrd="3" destOrd="0" presId="urn:microsoft.com/office/officeart/2005/8/layout/target3"/>
    <dgm:cxn modelId="{486ABEC5-7977-470E-AFFE-B044D2442EBB}" type="presParOf" srcId="{B12BA59B-3034-40F7-BD7F-2585A76EF9C7}" destId="{1134688A-1EA7-4D49-8BED-D1A5CD4AB923}" srcOrd="4" destOrd="0" presId="urn:microsoft.com/office/officeart/2005/8/layout/target3"/>
    <dgm:cxn modelId="{30654440-4374-40F1-8902-0FC1891B95C1}" type="presParOf" srcId="{B12BA59B-3034-40F7-BD7F-2585A76EF9C7}" destId="{110B320C-FB0A-450F-8248-7BA751C1A978}" srcOrd="5" destOrd="0" presId="urn:microsoft.com/office/officeart/2005/8/layout/target3"/>
    <dgm:cxn modelId="{C700E52C-8C92-4972-A37D-4767E5E4F773}" type="presParOf" srcId="{B12BA59B-3034-40F7-BD7F-2585A76EF9C7}" destId="{C90479CD-7EDD-4349-8C17-B21392FAC166}" srcOrd="6" destOrd="0" presId="urn:microsoft.com/office/officeart/2005/8/layout/target3"/>
    <dgm:cxn modelId="{C82FF875-1C79-424D-A73D-A2B54A75C26F}" type="presParOf" srcId="{B12BA59B-3034-40F7-BD7F-2585A76EF9C7}" destId="{4EC6F192-1B78-4D28-BCB3-8D859CFB97B5}" srcOrd="7" destOrd="0" presId="urn:microsoft.com/office/officeart/2005/8/layout/target3"/>
    <dgm:cxn modelId="{17840324-70E0-4AE5-A76F-334CAB3732C1}" type="presParOf" srcId="{B12BA59B-3034-40F7-BD7F-2585A76EF9C7}" destId="{DB8FBC39-E1AE-4C17-8374-070E4B936BEC}" srcOrd="8" destOrd="0" presId="urn:microsoft.com/office/officeart/2005/8/layout/target3"/>
    <dgm:cxn modelId="{A381FC2A-0A3D-46B2-9F93-473EC17F4EE1}" type="presParOf" srcId="{B12BA59B-3034-40F7-BD7F-2585A76EF9C7}" destId="{EC8C6B37-00F5-43B0-8AA2-C315A7907C71}" srcOrd="9" destOrd="0" presId="urn:microsoft.com/office/officeart/2005/8/layout/target3"/>
    <dgm:cxn modelId="{4B358953-F765-44C1-A946-493F6633A6BB}" type="presParOf" srcId="{B12BA59B-3034-40F7-BD7F-2585A76EF9C7}" destId="{D609F0E9-77BE-4FA2-8C61-32A1CEEFBEBD}" srcOrd="10" destOrd="0" presId="urn:microsoft.com/office/officeart/2005/8/layout/target3"/>
    <dgm:cxn modelId="{967E2F68-CCA2-4190-BDEB-1B00E1F73A17}" type="presParOf" srcId="{B12BA59B-3034-40F7-BD7F-2585A76EF9C7}" destId="{8DC6196A-A798-4075-9C7F-26F804502CC2}" srcOrd="11" destOrd="0" presId="urn:microsoft.com/office/officeart/2005/8/layout/target3"/>
    <dgm:cxn modelId="{88E3179F-9EC6-44DA-8664-F7DAA974A89E}" type="presParOf" srcId="{B12BA59B-3034-40F7-BD7F-2585A76EF9C7}" destId="{B1B2BC21-4C8B-4792-9D3E-B1A6F0EA0F11}" srcOrd="12" destOrd="0" presId="urn:microsoft.com/office/officeart/2005/8/layout/target3"/>
    <dgm:cxn modelId="{90883EB5-B377-4493-AC00-6EFCC7D0FAB1}" type="presParOf" srcId="{B12BA59B-3034-40F7-BD7F-2585A76EF9C7}" destId="{A29AE425-FA8B-4ABD-B3F5-D17A5F876815}" srcOrd="13" destOrd="0" presId="urn:microsoft.com/office/officeart/2005/8/layout/target3"/>
    <dgm:cxn modelId="{3D847129-E081-4E85-8483-BC67D824677C}" type="presParOf" srcId="{B12BA59B-3034-40F7-BD7F-2585A76EF9C7}" destId="{50AC63CB-DA1A-4879-BEED-10A5ABD05869}" srcOrd="14" destOrd="0" presId="urn:microsoft.com/office/officeart/2005/8/layout/target3"/>
    <dgm:cxn modelId="{4182A231-A24D-48A9-A4CF-6796404EBB6D}" type="presParOf" srcId="{B12BA59B-3034-40F7-BD7F-2585A76EF9C7}" destId="{D534013E-A35C-49A4-8DD2-7EE7F37F5E1E}" srcOrd="15"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04BE06B-2022-43F6-AB29-4870CED70AE9}" type="doc">
      <dgm:prSet loTypeId="urn:microsoft.com/office/officeart/2005/8/layout/cycle6" loCatId="relationship" qsTypeId="urn:microsoft.com/office/officeart/2005/8/quickstyle/3d5" qsCatId="3D" csTypeId="urn:microsoft.com/office/officeart/2005/8/colors/accent0_3" csCatId="mainScheme" phldr="1"/>
      <dgm:spPr/>
      <dgm:t>
        <a:bodyPr/>
        <a:lstStyle/>
        <a:p>
          <a:endParaRPr lang="bg-BG"/>
        </a:p>
      </dgm:t>
    </dgm:pt>
    <dgm:pt modelId="{78DA6228-41AA-4B27-AAAF-FDA5DB904A68}">
      <dgm:prSet phldrT="[Text]" custT="1"/>
      <dgm:spPr>
        <a:solidFill>
          <a:srgbClr val="0070C0"/>
        </a:solidFill>
      </dgm:spPr>
      <dgm:t>
        <a:bodyPr/>
        <a:lstStyle/>
        <a:p>
          <a:r>
            <a:rPr kumimoji="0" lang="bg-BG" sz="2400" b="1" i="1" dirty="0" smtClean="0">
              <a:latin typeface="+mn-lt"/>
              <a:ea typeface="+mn-ea"/>
              <a:cs typeface="+mn-cs"/>
            </a:rPr>
            <a:t>популяризира</a:t>
          </a:r>
          <a:endParaRPr kumimoji="0" lang="bg-BG" sz="2400" b="1" i="1" dirty="0">
            <a:latin typeface="+mn-lt"/>
            <a:ea typeface="+mn-ea"/>
            <a:cs typeface="+mn-cs"/>
          </a:endParaRPr>
        </a:p>
      </dgm:t>
    </dgm:pt>
    <dgm:pt modelId="{7AD292FC-803A-4534-B57C-C2239342F9DB}" type="parTrans" cxnId="{77ED2D29-D73E-4D21-8004-73BAEFD64352}">
      <dgm:prSet/>
      <dgm:spPr/>
      <dgm:t>
        <a:bodyPr/>
        <a:lstStyle/>
        <a:p>
          <a:endParaRPr lang="bg-BG"/>
        </a:p>
      </dgm:t>
    </dgm:pt>
    <dgm:pt modelId="{80D27327-2C5F-487C-B78A-21E795A65861}" type="sibTrans" cxnId="{77ED2D29-D73E-4D21-8004-73BAEFD64352}">
      <dgm:prSet/>
      <dgm:spPr/>
      <dgm:t>
        <a:bodyPr/>
        <a:lstStyle/>
        <a:p>
          <a:endParaRPr lang="bg-BG"/>
        </a:p>
      </dgm:t>
    </dgm:pt>
    <dgm:pt modelId="{0ADC92F7-D64B-4CEB-BBF7-5D566156E4DA}">
      <dgm:prSet phldrT="[Text]" custT="1"/>
      <dgm:spPr>
        <a:solidFill>
          <a:srgbClr val="0070C0"/>
        </a:solidFill>
        <a:ln>
          <a:solidFill>
            <a:srgbClr val="0070C0"/>
          </a:solidFill>
        </a:ln>
      </dgm:spPr>
      <dgm:t>
        <a:bodyPr/>
        <a:lstStyle/>
        <a:p>
          <a:r>
            <a:rPr kumimoji="0" lang="bg-BG" sz="3200" b="1" i="1" dirty="0" smtClean="0">
              <a:latin typeface="+mn-lt"/>
              <a:ea typeface="+mn-ea"/>
              <a:cs typeface="+mn-cs"/>
            </a:rPr>
            <a:t>насърчава</a:t>
          </a:r>
          <a:endParaRPr kumimoji="0" lang="bg-BG" sz="3200" b="1" i="1" dirty="0">
            <a:latin typeface="+mn-lt"/>
            <a:ea typeface="+mn-ea"/>
            <a:cs typeface="+mn-cs"/>
          </a:endParaRPr>
        </a:p>
      </dgm:t>
    </dgm:pt>
    <dgm:pt modelId="{32CCFC03-C32E-4F42-9D97-92D299FD5459}" type="parTrans" cxnId="{E9CDAECA-5FFE-4CF9-A897-46CE392C943B}">
      <dgm:prSet/>
      <dgm:spPr/>
      <dgm:t>
        <a:bodyPr/>
        <a:lstStyle/>
        <a:p>
          <a:endParaRPr lang="bg-BG"/>
        </a:p>
      </dgm:t>
    </dgm:pt>
    <dgm:pt modelId="{E102BB7A-532C-477A-BE9F-60EF0B5D4D05}" type="sibTrans" cxnId="{E9CDAECA-5FFE-4CF9-A897-46CE392C943B}">
      <dgm:prSet/>
      <dgm:spPr/>
      <dgm:t>
        <a:bodyPr/>
        <a:lstStyle/>
        <a:p>
          <a:endParaRPr lang="bg-BG"/>
        </a:p>
      </dgm:t>
    </dgm:pt>
    <dgm:pt modelId="{02D234F5-8439-4E45-881E-A333AD616440}">
      <dgm:prSet phldrT="[Text]" custT="1"/>
      <dgm:spPr>
        <a:solidFill>
          <a:srgbClr val="0070C0"/>
        </a:solidFill>
      </dgm:spPr>
      <dgm:t>
        <a:bodyPr/>
        <a:lstStyle/>
        <a:p>
          <a:r>
            <a:rPr kumimoji="0" lang="bg-BG" sz="2400" b="1" i="1" dirty="0" smtClean="0">
              <a:latin typeface="+mn-lt"/>
              <a:ea typeface="+mn-ea"/>
              <a:cs typeface="+mn-cs"/>
            </a:rPr>
            <a:t>подпомага въвеждането</a:t>
          </a:r>
          <a:endParaRPr kumimoji="0" lang="bg-BG" sz="2400" b="1" i="1" dirty="0">
            <a:latin typeface="+mn-lt"/>
            <a:ea typeface="+mn-ea"/>
            <a:cs typeface="+mn-cs"/>
          </a:endParaRPr>
        </a:p>
      </dgm:t>
    </dgm:pt>
    <dgm:pt modelId="{1D9B9334-74F8-4AF6-A2DD-B06DA385D345}" type="parTrans" cxnId="{F2327A03-F939-45DB-8F52-676F987B9257}">
      <dgm:prSet/>
      <dgm:spPr/>
      <dgm:t>
        <a:bodyPr/>
        <a:lstStyle/>
        <a:p>
          <a:endParaRPr lang="bg-BG"/>
        </a:p>
      </dgm:t>
    </dgm:pt>
    <dgm:pt modelId="{33F6A388-824E-46DD-94C1-F8136E23C889}" type="sibTrans" cxnId="{F2327A03-F939-45DB-8F52-676F987B9257}">
      <dgm:prSet/>
      <dgm:spPr/>
      <dgm:t>
        <a:bodyPr/>
        <a:lstStyle/>
        <a:p>
          <a:endParaRPr lang="bg-BG"/>
        </a:p>
      </dgm:t>
    </dgm:pt>
    <dgm:pt modelId="{75A168D3-2726-46C6-B95C-BC4EADDC3A47}">
      <dgm:prSet phldrT="[Text]" custT="1"/>
      <dgm:spPr>
        <a:solidFill>
          <a:srgbClr val="FF0000"/>
        </a:solidFill>
      </dgm:spPr>
      <dgm:t>
        <a:bodyPr/>
        <a:lstStyle/>
        <a:p>
          <a:r>
            <a:rPr kumimoji="0" lang="bg-BG" sz="3200" b="1" i="1" smtClean="0">
              <a:latin typeface="+mn-lt"/>
              <a:ea typeface="+mn-ea"/>
              <a:cs typeface="+mn-cs"/>
            </a:rPr>
            <a:t>прилага</a:t>
          </a:r>
          <a:endParaRPr kumimoji="0" lang="bg-BG" sz="3200" b="1" i="1" dirty="0">
            <a:latin typeface="+mn-lt"/>
            <a:ea typeface="+mn-ea"/>
            <a:cs typeface="+mn-cs"/>
          </a:endParaRPr>
        </a:p>
      </dgm:t>
    </dgm:pt>
    <dgm:pt modelId="{88FDDA28-0D4C-4BF8-B9EB-BBFBE121326B}" type="parTrans" cxnId="{CEA4C545-3C17-481B-B99F-A96836377D33}">
      <dgm:prSet/>
      <dgm:spPr/>
      <dgm:t>
        <a:bodyPr/>
        <a:lstStyle/>
        <a:p>
          <a:endParaRPr lang="bg-BG"/>
        </a:p>
      </dgm:t>
    </dgm:pt>
    <dgm:pt modelId="{DDBB0222-9314-495B-A269-1BD1163F377D}" type="sibTrans" cxnId="{CEA4C545-3C17-481B-B99F-A96836377D33}">
      <dgm:prSet/>
      <dgm:spPr/>
      <dgm:t>
        <a:bodyPr/>
        <a:lstStyle/>
        <a:p>
          <a:endParaRPr lang="bg-BG"/>
        </a:p>
      </dgm:t>
    </dgm:pt>
    <dgm:pt modelId="{5FDD1230-D9FF-4F4C-9DC9-82E1F3AA7626}">
      <dgm:prSet phldrT="[Text]" custT="1"/>
      <dgm:spPr>
        <a:solidFill>
          <a:srgbClr val="0070C0"/>
        </a:solidFill>
      </dgm:spPr>
      <dgm:t>
        <a:bodyPr/>
        <a:lstStyle/>
        <a:p>
          <a:r>
            <a:rPr kumimoji="0" lang="bg-BG" sz="1800" b="1" i="1" dirty="0" smtClean="0">
              <a:latin typeface="+mn-lt"/>
              <a:ea typeface="+mn-ea"/>
              <a:cs typeface="+mn-cs"/>
            </a:rPr>
            <a:t>създава условия за ефективни партньорства </a:t>
          </a:r>
          <a:endParaRPr kumimoji="0" lang="bg-BG" sz="1800" b="1" i="1" dirty="0">
            <a:latin typeface="+mn-lt"/>
            <a:ea typeface="+mn-ea"/>
            <a:cs typeface="+mn-cs"/>
          </a:endParaRPr>
        </a:p>
      </dgm:t>
    </dgm:pt>
    <dgm:pt modelId="{B84AB4B1-E53A-4F1E-8FB0-A9ABBF1D10B2}" type="parTrans" cxnId="{21AB77B8-99CE-4E72-BCF3-48BC0C6A3898}">
      <dgm:prSet/>
      <dgm:spPr/>
      <dgm:t>
        <a:bodyPr/>
        <a:lstStyle/>
        <a:p>
          <a:endParaRPr lang="bg-BG"/>
        </a:p>
      </dgm:t>
    </dgm:pt>
    <dgm:pt modelId="{06ECA40D-FB9C-4B4F-AF92-305BE45AB0F2}" type="sibTrans" cxnId="{21AB77B8-99CE-4E72-BCF3-48BC0C6A3898}">
      <dgm:prSet/>
      <dgm:spPr/>
      <dgm:t>
        <a:bodyPr/>
        <a:lstStyle/>
        <a:p>
          <a:endParaRPr lang="bg-BG"/>
        </a:p>
      </dgm:t>
    </dgm:pt>
    <dgm:pt modelId="{3F507EA7-C50E-4F83-BD5D-6CEBE9C1D023}" type="pres">
      <dgm:prSet presAssocID="{504BE06B-2022-43F6-AB29-4870CED70AE9}" presName="cycle" presStyleCnt="0">
        <dgm:presLayoutVars>
          <dgm:dir/>
          <dgm:resizeHandles val="exact"/>
        </dgm:presLayoutVars>
      </dgm:prSet>
      <dgm:spPr/>
      <dgm:t>
        <a:bodyPr/>
        <a:lstStyle/>
        <a:p>
          <a:endParaRPr lang="bg-BG"/>
        </a:p>
      </dgm:t>
    </dgm:pt>
    <dgm:pt modelId="{B9D070F8-C9FE-4117-BA80-0C4A18D86E09}" type="pres">
      <dgm:prSet presAssocID="{78DA6228-41AA-4B27-AAAF-FDA5DB904A68}" presName="node" presStyleLbl="node1" presStyleIdx="0" presStyleCnt="5" custScaleX="139592" custScaleY="114763" custRadScaleRad="94652" custRadScaleInc="2713">
        <dgm:presLayoutVars>
          <dgm:bulletEnabled val="1"/>
        </dgm:presLayoutVars>
      </dgm:prSet>
      <dgm:spPr/>
      <dgm:t>
        <a:bodyPr/>
        <a:lstStyle/>
        <a:p>
          <a:endParaRPr lang="bg-BG"/>
        </a:p>
      </dgm:t>
    </dgm:pt>
    <dgm:pt modelId="{BBAB04D1-6EC6-45B9-A98E-C5021F4A89E6}" type="pres">
      <dgm:prSet presAssocID="{78DA6228-41AA-4B27-AAAF-FDA5DB904A68}" presName="spNode" presStyleCnt="0"/>
      <dgm:spPr/>
      <dgm:t>
        <a:bodyPr/>
        <a:lstStyle/>
        <a:p>
          <a:endParaRPr lang="bg-BG"/>
        </a:p>
      </dgm:t>
    </dgm:pt>
    <dgm:pt modelId="{B076695E-89B2-4725-B981-4B97ADE22EE1}" type="pres">
      <dgm:prSet presAssocID="{80D27327-2C5F-487C-B78A-21E795A65861}" presName="sibTrans" presStyleLbl="sibTrans1D1" presStyleIdx="0" presStyleCnt="5"/>
      <dgm:spPr/>
      <dgm:t>
        <a:bodyPr/>
        <a:lstStyle/>
        <a:p>
          <a:endParaRPr lang="bg-BG"/>
        </a:p>
      </dgm:t>
    </dgm:pt>
    <dgm:pt modelId="{55DD6FD3-0412-42B8-9861-F31FD34936FC}" type="pres">
      <dgm:prSet presAssocID="{0ADC92F7-D64B-4CEB-BBF7-5D566156E4DA}" presName="node" presStyleLbl="node1" presStyleIdx="1" presStyleCnt="5" custScaleX="139592" custScaleY="114763" custRadScaleRad="126935" custRadScaleInc="63119">
        <dgm:presLayoutVars>
          <dgm:bulletEnabled val="1"/>
        </dgm:presLayoutVars>
      </dgm:prSet>
      <dgm:spPr/>
      <dgm:t>
        <a:bodyPr/>
        <a:lstStyle/>
        <a:p>
          <a:endParaRPr lang="bg-BG"/>
        </a:p>
      </dgm:t>
    </dgm:pt>
    <dgm:pt modelId="{658126E9-82B0-4831-BD28-124DF715DFFF}" type="pres">
      <dgm:prSet presAssocID="{0ADC92F7-D64B-4CEB-BBF7-5D566156E4DA}" presName="spNode" presStyleCnt="0"/>
      <dgm:spPr/>
      <dgm:t>
        <a:bodyPr/>
        <a:lstStyle/>
        <a:p>
          <a:endParaRPr lang="bg-BG"/>
        </a:p>
      </dgm:t>
    </dgm:pt>
    <dgm:pt modelId="{8E862BB3-FA10-4758-926C-79C173F07908}" type="pres">
      <dgm:prSet presAssocID="{E102BB7A-532C-477A-BE9F-60EF0B5D4D05}" presName="sibTrans" presStyleLbl="sibTrans1D1" presStyleIdx="1" presStyleCnt="5"/>
      <dgm:spPr/>
      <dgm:t>
        <a:bodyPr/>
        <a:lstStyle/>
        <a:p>
          <a:endParaRPr lang="bg-BG"/>
        </a:p>
      </dgm:t>
    </dgm:pt>
    <dgm:pt modelId="{AC7B50AC-44A2-47C2-9004-995BECC37746}" type="pres">
      <dgm:prSet presAssocID="{02D234F5-8439-4E45-881E-A333AD616440}" presName="node" presStyleLbl="node1" presStyleIdx="2" presStyleCnt="5" custScaleX="139592" custScaleY="114763" custRadScaleRad="102409" custRadScaleInc="-16052">
        <dgm:presLayoutVars>
          <dgm:bulletEnabled val="1"/>
        </dgm:presLayoutVars>
      </dgm:prSet>
      <dgm:spPr/>
      <dgm:t>
        <a:bodyPr/>
        <a:lstStyle/>
        <a:p>
          <a:endParaRPr lang="bg-BG"/>
        </a:p>
      </dgm:t>
    </dgm:pt>
    <dgm:pt modelId="{092BD282-FEFF-4A0A-ACCE-591004F7C3F1}" type="pres">
      <dgm:prSet presAssocID="{02D234F5-8439-4E45-881E-A333AD616440}" presName="spNode" presStyleCnt="0"/>
      <dgm:spPr/>
      <dgm:t>
        <a:bodyPr/>
        <a:lstStyle/>
        <a:p>
          <a:endParaRPr lang="bg-BG"/>
        </a:p>
      </dgm:t>
    </dgm:pt>
    <dgm:pt modelId="{1D41A303-A358-4652-8AD5-5509E927A5F5}" type="pres">
      <dgm:prSet presAssocID="{33F6A388-824E-46DD-94C1-F8136E23C889}" presName="sibTrans" presStyleLbl="sibTrans1D1" presStyleIdx="2" presStyleCnt="5"/>
      <dgm:spPr/>
      <dgm:t>
        <a:bodyPr/>
        <a:lstStyle/>
        <a:p>
          <a:endParaRPr lang="bg-BG"/>
        </a:p>
      </dgm:t>
    </dgm:pt>
    <dgm:pt modelId="{0DC7B55C-EE68-470A-BB98-DEB4EBB89436}" type="pres">
      <dgm:prSet presAssocID="{75A168D3-2726-46C6-B95C-BC4EADDC3A47}" presName="node" presStyleLbl="node1" presStyleIdx="3" presStyleCnt="5" custScaleX="139592" custScaleY="114763" custRadScaleRad="105286" custRadScaleInc="35005">
        <dgm:presLayoutVars>
          <dgm:bulletEnabled val="1"/>
        </dgm:presLayoutVars>
      </dgm:prSet>
      <dgm:spPr/>
      <dgm:t>
        <a:bodyPr/>
        <a:lstStyle/>
        <a:p>
          <a:endParaRPr lang="bg-BG"/>
        </a:p>
      </dgm:t>
    </dgm:pt>
    <dgm:pt modelId="{F4C035C6-88D5-45FD-A506-F838F38D07F0}" type="pres">
      <dgm:prSet presAssocID="{75A168D3-2726-46C6-B95C-BC4EADDC3A47}" presName="spNode" presStyleCnt="0"/>
      <dgm:spPr/>
      <dgm:t>
        <a:bodyPr/>
        <a:lstStyle/>
        <a:p>
          <a:endParaRPr lang="bg-BG"/>
        </a:p>
      </dgm:t>
    </dgm:pt>
    <dgm:pt modelId="{FF1C3448-018B-4C99-94F5-B77C50909651}" type="pres">
      <dgm:prSet presAssocID="{DDBB0222-9314-495B-A269-1BD1163F377D}" presName="sibTrans" presStyleLbl="sibTrans1D1" presStyleIdx="3" presStyleCnt="5"/>
      <dgm:spPr/>
      <dgm:t>
        <a:bodyPr/>
        <a:lstStyle/>
        <a:p>
          <a:endParaRPr lang="bg-BG"/>
        </a:p>
      </dgm:t>
    </dgm:pt>
    <dgm:pt modelId="{4F32F423-BFE9-47FC-8C9D-9F9E73D4C091}" type="pres">
      <dgm:prSet presAssocID="{5FDD1230-D9FF-4F4C-9DC9-82E1F3AA7626}" presName="node" presStyleLbl="node1" presStyleIdx="4" presStyleCnt="5" custScaleX="139592" custScaleY="114763" custRadScaleRad="120114" custRadScaleInc="-28392">
        <dgm:presLayoutVars>
          <dgm:bulletEnabled val="1"/>
        </dgm:presLayoutVars>
      </dgm:prSet>
      <dgm:spPr/>
      <dgm:t>
        <a:bodyPr/>
        <a:lstStyle/>
        <a:p>
          <a:endParaRPr lang="bg-BG"/>
        </a:p>
      </dgm:t>
    </dgm:pt>
    <dgm:pt modelId="{28EC200A-0D08-49C8-B476-374490DCD505}" type="pres">
      <dgm:prSet presAssocID="{5FDD1230-D9FF-4F4C-9DC9-82E1F3AA7626}" presName="spNode" presStyleCnt="0"/>
      <dgm:spPr/>
      <dgm:t>
        <a:bodyPr/>
        <a:lstStyle/>
        <a:p>
          <a:endParaRPr lang="bg-BG"/>
        </a:p>
      </dgm:t>
    </dgm:pt>
    <dgm:pt modelId="{13935631-429D-407F-8A2E-87CEC324C258}" type="pres">
      <dgm:prSet presAssocID="{06ECA40D-FB9C-4B4F-AF92-305BE45AB0F2}" presName="sibTrans" presStyleLbl="sibTrans1D1" presStyleIdx="4" presStyleCnt="5"/>
      <dgm:spPr/>
      <dgm:t>
        <a:bodyPr/>
        <a:lstStyle/>
        <a:p>
          <a:endParaRPr lang="bg-BG"/>
        </a:p>
      </dgm:t>
    </dgm:pt>
  </dgm:ptLst>
  <dgm:cxnLst>
    <dgm:cxn modelId="{CEA4C545-3C17-481B-B99F-A96836377D33}" srcId="{504BE06B-2022-43F6-AB29-4870CED70AE9}" destId="{75A168D3-2726-46C6-B95C-BC4EADDC3A47}" srcOrd="3" destOrd="0" parTransId="{88FDDA28-0D4C-4BF8-B9EB-BBFBE121326B}" sibTransId="{DDBB0222-9314-495B-A269-1BD1163F377D}"/>
    <dgm:cxn modelId="{F2327A03-F939-45DB-8F52-676F987B9257}" srcId="{504BE06B-2022-43F6-AB29-4870CED70AE9}" destId="{02D234F5-8439-4E45-881E-A333AD616440}" srcOrd="2" destOrd="0" parTransId="{1D9B9334-74F8-4AF6-A2DD-B06DA385D345}" sibTransId="{33F6A388-824E-46DD-94C1-F8136E23C889}"/>
    <dgm:cxn modelId="{7FA7F43E-7E89-4657-8BBA-040542DF84E7}" type="presOf" srcId="{02D234F5-8439-4E45-881E-A333AD616440}" destId="{AC7B50AC-44A2-47C2-9004-995BECC37746}" srcOrd="0" destOrd="0" presId="urn:microsoft.com/office/officeart/2005/8/layout/cycle6"/>
    <dgm:cxn modelId="{1D27FE51-D7E2-4472-A4D4-383965F837C5}" type="presOf" srcId="{33F6A388-824E-46DD-94C1-F8136E23C889}" destId="{1D41A303-A358-4652-8AD5-5509E927A5F5}" srcOrd="0" destOrd="0" presId="urn:microsoft.com/office/officeart/2005/8/layout/cycle6"/>
    <dgm:cxn modelId="{D52350D7-5F69-4D2A-BA26-78F9B3933356}" type="presOf" srcId="{78DA6228-41AA-4B27-AAAF-FDA5DB904A68}" destId="{B9D070F8-C9FE-4117-BA80-0C4A18D86E09}" srcOrd="0" destOrd="0" presId="urn:microsoft.com/office/officeart/2005/8/layout/cycle6"/>
    <dgm:cxn modelId="{78EE8BC3-5CE6-4C02-B4F8-58BFEB390649}" type="presOf" srcId="{DDBB0222-9314-495B-A269-1BD1163F377D}" destId="{FF1C3448-018B-4C99-94F5-B77C50909651}" srcOrd="0" destOrd="0" presId="urn:microsoft.com/office/officeart/2005/8/layout/cycle6"/>
    <dgm:cxn modelId="{D68F50FE-A5DE-47E2-961F-3096F94CFC19}" type="presOf" srcId="{75A168D3-2726-46C6-B95C-BC4EADDC3A47}" destId="{0DC7B55C-EE68-470A-BB98-DEB4EBB89436}" srcOrd="0" destOrd="0" presId="urn:microsoft.com/office/officeart/2005/8/layout/cycle6"/>
    <dgm:cxn modelId="{A7B1801F-ADEE-4BF4-BA1A-2C30A9B3A1B0}" type="presOf" srcId="{504BE06B-2022-43F6-AB29-4870CED70AE9}" destId="{3F507EA7-C50E-4F83-BD5D-6CEBE9C1D023}" srcOrd="0" destOrd="0" presId="urn:microsoft.com/office/officeart/2005/8/layout/cycle6"/>
    <dgm:cxn modelId="{20EF1594-74AE-4F89-B9B7-6F22E628C278}" type="presOf" srcId="{5FDD1230-D9FF-4F4C-9DC9-82E1F3AA7626}" destId="{4F32F423-BFE9-47FC-8C9D-9F9E73D4C091}" srcOrd="0" destOrd="0" presId="urn:microsoft.com/office/officeart/2005/8/layout/cycle6"/>
    <dgm:cxn modelId="{77ED2D29-D73E-4D21-8004-73BAEFD64352}" srcId="{504BE06B-2022-43F6-AB29-4870CED70AE9}" destId="{78DA6228-41AA-4B27-AAAF-FDA5DB904A68}" srcOrd="0" destOrd="0" parTransId="{7AD292FC-803A-4534-B57C-C2239342F9DB}" sibTransId="{80D27327-2C5F-487C-B78A-21E795A65861}"/>
    <dgm:cxn modelId="{A0312668-37F3-4BBC-AAEA-7EBB9EF815C9}" type="presOf" srcId="{80D27327-2C5F-487C-B78A-21E795A65861}" destId="{B076695E-89B2-4725-B981-4B97ADE22EE1}" srcOrd="0" destOrd="0" presId="urn:microsoft.com/office/officeart/2005/8/layout/cycle6"/>
    <dgm:cxn modelId="{41656D2E-C709-4739-9C49-B61390C25C71}" type="presOf" srcId="{E102BB7A-532C-477A-BE9F-60EF0B5D4D05}" destId="{8E862BB3-FA10-4758-926C-79C173F07908}" srcOrd="0" destOrd="0" presId="urn:microsoft.com/office/officeart/2005/8/layout/cycle6"/>
    <dgm:cxn modelId="{21AB77B8-99CE-4E72-BCF3-48BC0C6A3898}" srcId="{504BE06B-2022-43F6-AB29-4870CED70AE9}" destId="{5FDD1230-D9FF-4F4C-9DC9-82E1F3AA7626}" srcOrd="4" destOrd="0" parTransId="{B84AB4B1-E53A-4F1E-8FB0-A9ABBF1D10B2}" sibTransId="{06ECA40D-FB9C-4B4F-AF92-305BE45AB0F2}"/>
    <dgm:cxn modelId="{64C3DFA0-672A-4B34-A7A6-04CCDF8540F4}" type="presOf" srcId="{0ADC92F7-D64B-4CEB-BBF7-5D566156E4DA}" destId="{55DD6FD3-0412-42B8-9861-F31FD34936FC}" srcOrd="0" destOrd="0" presId="urn:microsoft.com/office/officeart/2005/8/layout/cycle6"/>
    <dgm:cxn modelId="{E9CDAECA-5FFE-4CF9-A897-46CE392C943B}" srcId="{504BE06B-2022-43F6-AB29-4870CED70AE9}" destId="{0ADC92F7-D64B-4CEB-BBF7-5D566156E4DA}" srcOrd="1" destOrd="0" parTransId="{32CCFC03-C32E-4F42-9D97-92D299FD5459}" sibTransId="{E102BB7A-532C-477A-BE9F-60EF0B5D4D05}"/>
    <dgm:cxn modelId="{E5752E55-A6FB-45A1-BDCA-FBE39B1B7AD8}" type="presOf" srcId="{06ECA40D-FB9C-4B4F-AF92-305BE45AB0F2}" destId="{13935631-429D-407F-8A2E-87CEC324C258}" srcOrd="0" destOrd="0" presId="urn:microsoft.com/office/officeart/2005/8/layout/cycle6"/>
    <dgm:cxn modelId="{7DED85C4-E400-436C-AD15-83DBD32167C6}" type="presParOf" srcId="{3F507EA7-C50E-4F83-BD5D-6CEBE9C1D023}" destId="{B9D070F8-C9FE-4117-BA80-0C4A18D86E09}" srcOrd="0" destOrd="0" presId="urn:microsoft.com/office/officeart/2005/8/layout/cycle6"/>
    <dgm:cxn modelId="{10C51E51-6052-453E-BC27-46A6095921AB}" type="presParOf" srcId="{3F507EA7-C50E-4F83-BD5D-6CEBE9C1D023}" destId="{BBAB04D1-6EC6-45B9-A98E-C5021F4A89E6}" srcOrd="1" destOrd="0" presId="urn:microsoft.com/office/officeart/2005/8/layout/cycle6"/>
    <dgm:cxn modelId="{79B22988-7B76-4D40-82B2-F626E1C92DED}" type="presParOf" srcId="{3F507EA7-C50E-4F83-BD5D-6CEBE9C1D023}" destId="{B076695E-89B2-4725-B981-4B97ADE22EE1}" srcOrd="2" destOrd="0" presId="urn:microsoft.com/office/officeart/2005/8/layout/cycle6"/>
    <dgm:cxn modelId="{BB1A3B41-4055-405D-A2BC-0E8EC39C3DE8}" type="presParOf" srcId="{3F507EA7-C50E-4F83-BD5D-6CEBE9C1D023}" destId="{55DD6FD3-0412-42B8-9861-F31FD34936FC}" srcOrd="3" destOrd="0" presId="urn:microsoft.com/office/officeart/2005/8/layout/cycle6"/>
    <dgm:cxn modelId="{39A61A09-557B-4C79-AFBE-67330018DB7C}" type="presParOf" srcId="{3F507EA7-C50E-4F83-BD5D-6CEBE9C1D023}" destId="{658126E9-82B0-4831-BD28-124DF715DFFF}" srcOrd="4" destOrd="0" presId="urn:microsoft.com/office/officeart/2005/8/layout/cycle6"/>
    <dgm:cxn modelId="{F02ECF55-581B-42A6-A3A9-B6DA5D107CE6}" type="presParOf" srcId="{3F507EA7-C50E-4F83-BD5D-6CEBE9C1D023}" destId="{8E862BB3-FA10-4758-926C-79C173F07908}" srcOrd="5" destOrd="0" presId="urn:microsoft.com/office/officeart/2005/8/layout/cycle6"/>
    <dgm:cxn modelId="{D6B7EDF5-DA9D-4EF8-AB52-D46C67DDB004}" type="presParOf" srcId="{3F507EA7-C50E-4F83-BD5D-6CEBE9C1D023}" destId="{AC7B50AC-44A2-47C2-9004-995BECC37746}" srcOrd="6" destOrd="0" presId="urn:microsoft.com/office/officeart/2005/8/layout/cycle6"/>
    <dgm:cxn modelId="{5A2879E8-AE18-4C65-8820-0778BF6FCA32}" type="presParOf" srcId="{3F507EA7-C50E-4F83-BD5D-6CEBE9C1D023}" destId="{092BD282-FEFF-4A0A-ACCE-591004F7C3F1}" srcOrd="7" destOrd="0" presId="urn:microsoft.com/office/officeart/2005/8/layout/cycle6"/>
    <dgm:cxn modelId="{90FB9FB5-6EC8-4B1E-8D97-B627F5C1C775}" type="presParOf" srcId="{3F507EA7-C50E-4F83-BD5D-6CEBE9C1D023}" destId="{1D41A303-A358-4652-8AD5-5509E927A5F5}" srcOrd="8" destOrd="0" presId="urn:microsoft.com/office/officeart/2005/8/layout/cycle6"/>
    <dgm:cxn modelId="{9D0EE46E-D8FE-47F9-8F21-4DCAD1D57334}" type="presParOf" srcId="{3F507EA7-C50E-4F83-BD5D-6CEBE9C1D023}" destId="{0DC7B55C-EE68-470A-BB98-DEB4EBB89436}" srcOrd="9" destOrd="0" presId="urn:microsoft.com/office/officeart/2005/8/layout/cycle6"/>
    <dgm:cxn modelId="{F9B25A66-97BB-4CDC-B33A-55CD27AACEAE}" type="presParOf" srcId="{3F507EA7-C50E-4F83-BD5D-6CEBE9C1D023}" destId="{F4C035C6-88D5-45FD-A506-F838F38D07F0}" srcOrd="10" destOrd="0" presId="urn:microsoft.com/office/officeart/2005/8/layout/cycle6"/>
    <dgm:cxn modelId="{BEB53231-AF10-499D-B1E3-52EDF65D2DFE}" type="presParOf" srcId="{3F507EA7-C50E-4F83-BD5D-6CEBE9C1D023}" destId="{FF1C3448-018B-4C99-94F5-B77C50909651}" srcOrd="11" destOrd="0" presId="urn:microsoft.com/office/officeart/2005/8/layout/cycle6"/>
    <dgm:cxn modelId="{3B1353C5-03B0-44F5-9982-BCE264B43F0A}" type="presParOf" srcId="{3F507EA7-C50E-4F83-BD5D-6CEBE9C1D023}" destId="{4F32F423-BFE9-47FC-8C9D-9F9E73D4C091}" srcOrd="12" destOrd="0" presId="urn:microsoft.com/office/officeart/2005/8/layout/cycle6"/>
    <dgm:cxn modelId="{998ADF2F-3A85-4F85-90F6-77AAFAB29454}" type="presParOf" srcId="{3F507EA7-C50E-4F83-BD5D-6CEBE9C1D023}" destId="{28EC200A-0D08-49C8-B476-374490DCD505}" srcOrd="13" destOrd="0" presId="urn:microsoft.com/office/officeart/2005/8/layout/cycle6"/>
    <dgm:cxn modelId="{0F7C4554-4F4A-4A2C-9A7E-A892936BF118}" type="presParOf" srcId="{3F507EA7-C50E-4F83-BD5D-6CEBE9C1D023}" destId="{13935631-429D-407F-8A2E-87CEC324C258}" srcOrd="14"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8A1A45-9F4C-487A-A1EF-FEB6AF85F740}">
      <dsp:nvSpPr>
        <dsp:cNvPr id="0" name=""/>
        <dsp:cNvSpPr/>
      </dsp:nvSpPr>
      <dsp:spPr>
        <a:xfrm>
          <a:off x="0" y="288008"/>
          <a:ext cx="8352928" cy="5220580"/>
        </a:xfrm>
        <a:prstGeom prst="swooshArrow">
          <a:avLst>
            <a:gd name="adj1" fmla="val 25000"/>
            <a:gd name="adj2" fmla="val 25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51B9333-E9A0-4EE6-BBD2-B496DD2CA3A3}">
      <dsp:nvSpPr>
        <dsp:cNvPr id="0" name=""/>
        <dsp:cNvSpPr/>
      </dsp:nvSpPr>
      <dsp:spPr>
        <a:xfrm>
          <a:off x="721951" y="4219836"/>
          <a:ext cx="192117" cy="192117"/>
        </a:xfrm>
        <a:prstGeom prst="ellipse">
          <a:avLst/>
        </a:prstGeom>
        <a:solidFill>
          <a:schemeClr val="dk2">
            <a:hueOff val="0"/>
            <a:satOff val="0"/>
            <a:lumOff val="0"/>
            <a:alphaOff val="0"/>
          </a:schemeClr>
        </a:solidFill>
        <a:ln w="2222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333CCC9-F433-4A10-9B8E-0E8466E8735A}">
      <dsp:nvSpPr>
        <dsp:cNvPr id="0" name=""/>
        <dsp:cNvSpPr/>
      </dsp:nvSpPr>
      <dsp:spPr>
        <a:xfrm>
          <a:off x="187223" y="4573250"/>
          <a:ext cx="1786084" cy="14034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799" tIns="0" rIns="0" bIns="0" numCol="1" spcCol="1270" anchor="t" anchorCtr="0">
          <a:noAutofit/>
        </a:bodyPr>
        <a:lstStyle/>
        <a:p>
          <a:pPr lvl="0" algn="ctr" defTabSz="711200">
            <a:lnSpc>
              <a:spcPct val="90000"/>
            </a:lnSpc>
            <a:spcBef>
              <a:spcPct val="0"/>
            </a:spcBef>
            <a:spcAft>
              <a:spcPct val="35000"/>
            </a:spcAft>
          </a:pPr>
          <a:r>
            <a:rPr lang="bg-BG" sz="1600" b="1" i="1" kern="1200" noProof="0" dirty="0" smtClean="0">
              <a:solidFill>
                <a:srgbClr val="002060"/>
              </a:solidFill>
            </a:rPr>
            <a:t>Нарастващ обем на чуждестранни инвестиции</a:t>
          </a:r>
          <a:endParaRPr lang="bg-BG" sz="1600" b="1" i="1" kern="1200" noProof="0" dirty="0">
            <a:solidFill>
              <a:srgbClr val="002060"/>
            </a:solidFill>
          </a:endParaRPr>
        </a:p>
      </dsp:txBody>
      <dsp:txXfrm>
        <a:off x="187223" y="4573250"/>
        <a:ext cx="1786084" cy="1403413"/>
      </dsp:txXfrm>
    </dsp:sp>
    <dsp:sp modelId="{C9A440FC-4A7E-46C2-9216-9D57AAAA4A42}">
      <dsp:nvSpPr>
        <dsp:cNvPr id="0" name=""/>
        <dsp:cNvSpPr/>
      </dsp:nvSpPr>
      <dsp:spPr>
        <a:xfrm>
          <a:off x="1761891" y="3220617"/>
          <a:ext cx="300705" cy="300705"/>
        </a:xfrm>
        <a:prstGeom prst="ellipse">
          <a:avLst/>
        </a:prstGeom>
        <a:solidFill>
          <a:schemeClr val="dk2">
            <a:hueOff val="0"/>
            <a:satOff val="0"/>
            <a:lumOff val="0"/>
            <a:alphaOff val="0"/>
          </a:schemeClr>
        </a:solidFill>
        <a:ln w="2222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3423919-595A-4605-92F4-A1B18895E4E4}">
      <dsp:nvSpPr>
        <dsp:cNvPr id="0" name=""/>
        <dsp:cNvSpPr/>
      </dsp:nvSpPr>
      <dsp:spPr>
        <a:xfrm>
          <a:off x="1555371" y="3600397"/>
          <a:ext cx="2220159" cy="14397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9338" tIns="0" rIns="0" bIns="0" numCol="1" spcCol="1270" anchor="t" anchorCtr="0">
          <a:noAutofit/>
        </a:bodyPr>
        <a:lstStyle/>
        <a:p>
          <a:pPr lvl="0" algn="l" defTabSz="711200">
            <a:lnSpc>
              <a:spcPct val="90000"/>
            </a:lnSpc>
            <a:spcBef>
              <a:spcPct val="0"/>
            </a:spcBef>
            <a:spcAft>
              <a:spcPct val="35000"/>
            </a:spcAft>
          </a:pPr>
          <a:r>
            <a:rPr lang="bg-BG" sz="1600" b="1" i="1" kern="1200" noProof="0" dirty="0" smtClean="0">
              <a:solidFill>
                <a:srgbClr val="002060"/>
              </a:solidFill>
              <a:latin typeface="+mn-lt"/>
              <a:cs typeface="Aparajita" panose="020B0604020202020204" pitchFamily="34" charset="0"/>
            </a:rPr>
            <a:t>Нарастващи изисквания към публичната администрация</a:t>
          </a:r>
          <a:endParaRPr lang="bg-BG" sz="1600" b="1" i="1" kern="1200" noProof="0" dirty="0">
            <a:solidFill>
              <a:srgbClr val="002060"/>
            </a:solidFill>
            <a:latin typeface="+mn-lt"/>
            <a:cs typeface="Aparajita" panose="020B0604020202020204" pitchFamily="34" charset="0"/>
          </a:endParaRPr>
        </a:p>
      </dsp:txBody>
      <dsp:txXfrm>
        <a:off x="1555371" y="3600397"/>
        <a:ext cx="2220159" cy="1439783"/>
      </dsp:txXfrm>
    </dsp:sp>
    <dsp:sp modelId="{8DB20384-2ACC-4DED-AEF0-778AA38516E5}">
      <dsp:nvSpPr>
        <dsp:cNvPr id="0" name=""/>
        <dsp:cNvSpPr/>
      </dsp:nvSpPr>
      <dsp:spPr>
        <a:xfrm>
          <a:off x="3098359" y="2423956"/>
          <a:ext cx="400940" cy="400940"/>
        </a:xfrm>
        <a:prstGeom prst="ellipse">
          <a:avLst/>
        </a:prstGeom>
        <a:solidFill>
          <a:schemeClr val="dk2">
            <a:hueOff val="0"/>
            <a:satOff val="0"/>
            <a:lumOff val="0"/>
            <a:alphaOff val="0"/>
          </a:schemeClr>
        </a:solidFill>
        <a:ln w="2222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5940FE-F95D-4EA8-A5F7-2E90D4DA9F94}">
      <dsp:nvSpPr>
        <dsp:cNvPr id="0" name=""/>
        <dsp:cNvSpPr/>
      </dsp:nvSpPr>
      <dsp:spPr>
        <a:xfrm>
          <a:off x="3499586" y="2592285"/>
          <a:ext cx="1957752" cy="23939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2450" tIns="0" rIns="0" bIns="0" numCol="1" spcCol="1270" anchor="t" anchorCtr="0">
          <a:noAutofit/>
        </a:bodyPr>
        <a:lstStyle/>
        <a:p>
          <a:pPr lvl="0" algn="l" defTabSz="711200">
            <a:lnSpc>
              <a:spcPct val="90000"/>
            </a:lnSpc>
            <a:spcBef>
              <a:spcPct val="0"/>
            </a:spcBef>
            <a:spcAft>
              <a:spcPct val="35000"/>
            </a:spcAft>
          </a:pPr>
          <a:r>
            <a:rPr lang="bg-BG" sz="1600" b="1" i="1" kern="1200" noProof="0" dirty="0" smtClean="0">
              <a:solidFill>
                <a:srgbClr val="002060"/>
              </a:solidFill>
            </a:rPr>
            <a:t>Пренос на производства от държави членки на ЕС с по-високи социални стандарти към страната ни </a:t>
          </a:r>
          <a:endParaRPr lang="bg-BG" sz="1600" b="1" i="1" kern="1200" dirty="0">
            <a:solidFill>
              <a:srgbClr val="002060"/>
            </a:solidFill>
          </a:endParaRPr>
        </a:p>
      </dsp:txBody>
      <dsp:txXfrm>
        <a:off x="3499586" y="2592285"/>
        <a:ext cx="1957752" cy="2393910"/>
      </dsp:txXfrm>
    </dsp:sp>
    <dsp:sp modelId="{D15474C3-3594-4CBC-BABF-6BC2854920E4}">
      <dsp:nvSpPr>
        <dsp:cNvPr id="0" name=""/>
        <dsp:cNvSpPr/>
      </dsp:nvSpPr>
      <dsp:spPr>
        <a:xfrm>
          <a:off x="4652004" y="1801663"/>
          <a:ext cx="517881" cy="517881"/>
        </a:xfrm>
        <a:prstGeom prst="ellipse">
          <a:avLst/>
        </a:prstGeom>
        <a:solidFill>
          <a:schemeClr val="dk2">
            <a:hueOff val="0"/>
            <a:satOff val="0"/>
            <a:lumOff val="0"/>
            <a:alphaOff val="0"/>
          </a:schemeClr>
        </a:solidFill>
        <a:ln w="2222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1B6E77F-9F94-4F26-8979-DEA4CEC0C8D1}">
      <dsp:nvSpPr>
        <dsp:cNvPr id="0" name=""/>
        <dsp:cNvSpPr/>
      </dsp:nvSpPr>
      <dsp:spPr>
        <a:xfrm>
          <a:off x="5083767" y="2408057"/>
          <a:ext cx="1699386" cy="9414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4415" tIns="0" rIns="0" bIns="0" numCol="1" spcCol="1270" anchor="t" anchorCtr="0">
          <a:noAutofit/>
        </a:bodyPr>
        <a:lstStyle/>
        <a:p>
          <a:pPr lvl="0" algn="ctr" defTabSz="711200">
            <a:lnSpc>
              <a:spcPct val="90000"/>
            </a:lnSpc>
            <a:spcBef>
              <a:spcPct val="0"/>
            </a:spcBef>
            <a:spcAft>
              <a:spcPct val="35000"/>
            </a:spcAft>
          </a:pPr>
          <a:r>
            <a:rPr lang="bg-BG" sz="1600" b="1" i="1" kern="1200" noProof="0" dirty="0" smtClean="0">
              <a:solidFill>
                <a:srgbClr val="002060"/>
              </a:solidFill>
            </a:rPr>
            <a:t>Акцент върху нови проблеми</a:t>
          </a:r>
          <a:endParaRPr lang="bg-BG" sz="1600" b="1" i="1" kern="1200" noProof="0" dirty="0">
            <a:solidFill>
              <a:srgbClr val="002060"/>
            </a:solidFill>
          </a:endParaRPr>
        </a:p>
      </dsp:txBody>
      <dsp:txXfrm>
        <a:off x="5083767" y="2408057"/>
        <a:ext cx="1699386" cy="941499"/>
      </dsp:txXfrm>
    </dsp:sp>
    <dsp:sp modelId="{54921592-0E25-404C-8D63-AC8091E05CFE}">
      <dsp:nvSpPr>
        <dsp:cNvPr id="0" name=""/>
        <dsp:cNvSpPr/>
      </dsp:nvSpPr>
      <dsp:spPr>
        <a:xfrm>
          <a:off x="6251590" y="1386105"/>
          <a:ext cx="659881" cy="659881"/>
        </a:xfrm>
        <a:prstGeom prst="ellipse">
          <a:avLst/>
        </a:prstGeom>
        <a:solidFill>
          <a:schemeClr val="dk2">
            <a:hueOff val="0"/>
            <a:satOff val="0"/>
            <a:lumOff val="0"/>
            <a:alphaOff val="0"/>
          </a:schemeClr>
        </a:solidFill>
        <a:ln w="2222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00FC1BA-F347-4B9D-A8AE-6624ACCD26B9}">
      <dsp:nvSpPr>
        <dsp:cNvPr id="0" name=""/>
        <dsp:cNvSpPr/>
      </dsp:nvSpPr>
      <dsp:spPr>
        <a:xfrm>
          <a:off x="6379907" y="1944223"/>
          <a:ext cx="2073831" cy="1366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9657" tIns="0" rIns="0" bIns="0" numCol="1" spcCol="1270" anchor="t" anchorCtr="0">
          <a:noAutofit/>
        </a:bodyPr>
        <a:lstStyle/>
        <a:p>
          <a:pPr lvl="0" algn="l" defTabSz="711200">
            <a:lnSpc>
              <a:spcPct val="90000"/>
            </a:lnSpc>
            <a:spcBef>
              <a:spcPct val="0"/>
            </a:spcBef>
            <a:spcAft>
              <a:spcPct val="35000"/>
            </a:spcAft>
          </a:pPr>
          <a:r>
            <a:rPr lang="ru-RU" sz="1600" b="1" i="1" kern="1200" dirty="0" smtClean="0">
              <a:solidFill>
                <a:srgbClr val="002060"/>
              </a:solidFill>
            </a:rPr>
            <a:t>Решение се </a:t>
          </a:r>
          <a:r>
            <a:rPr lang="bg-BG" sz="1600" b="1" i="1" kern="1200" noProof="0" dirty="0" smtClean="0">
              <a:solidFill>
                <a:srgbClr val="002060"/>
              </a:solidFill>
            </a:rPr>
            <a:t>намира в разширяване на обхвата на КСО</a:t>
          </a:r>
          <a:endParaRPr lang="bg-BG" sz="1600" kern="1200" noProof="0" dirty="0">
            <a:solidFill>
              <a:srgbClr val="002060"/>
            </a:solidFill>
          </a:endParaRPr>
        </a:p>
      </dsp:txBody>
      <dsp:txXfrm>
        <a:off x="6379907" y="1944223"/>
        <a:ext cx="2073831" cy="13665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FC538-1AF4-4B65-AD1D-EB29943930DA}">
      <dsp:nvSpPr>
        <dsp:cNvPr id="0" name=""/>
        <dsp:cNvSpPr/>
      </dsp:nvSpPr>
      <dsp:spPr>
        <a:xfrm>
          <a:off x="0" y="0"/>
          <a:ext cx="4840311" cy="4840311"/>
        </a:xfrm>
        <a:prstGeom prst="pie">
          <a:avLst>
            <a:gd name="adj1" fmla="val 5400000"/>
            <a:gd name="adj2" fmla="val 16200000"/>
          </a:avLst>
        </a:prstGeom>
        <a:solidFill>
          <a:schemeClr val="dk2">
            <a:hueOff val="0"/>
            <a:satOff val="0"/>
            <a:lumOff val="0"/>
            <a:alphaOff val="0"/>
          </a:schemeClr>
        </a:solidFill>
        <a:ln w="2222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507932E-3A7B-4CC8-A67F-F36E342D2D13}">
      <dsp:nvSpPr>
        <dsp:cNvPr id="0" name=""/>
        <dsp:cNvSpPr/>
      </dsp:nvSpPr>
      <dsp:spPr>
        <a:xfrm>
          <a:off x="2420155" y="0"/>
          <a:ext cx="6316476" cy="4840311"/>
        </a:xfrm>
        <a:prstGeom prst="rect">
          <a:avLst/>
        </a:prstGeom>
        <a:solidFill>
          <a:schemeClr val="lt2">
            <a:alpha val="90000"/>
            <a:hueOff val="0"/>
            <a:satOff val="0"/>
            <a:lumOff val="0"/>
            <a:alphaOff val="0"/>
          </a:schemeClr>
        </a:solidFill>
        <a:ln w="2222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bg-BG" sz="2400" b="0" i="1" kern="1200" dirty="0" smtClean="0">
              <a:solidFill>
                <a:srgbClr val="002060"/>
              </a:solidFill>
            </a:rPr>
            <a:t>1</a:t>
          </a:r>
          <a:r>
            <a:rPr lang="bg-BG" sz="1800" b="0" i="1" kern="1200" dirty="0" smtClean="0">
              <a:solidFill>
                <a:srgbClr val="002060"/>
              </a:solidFill>
            </a:rPr>
            <a:t>. Устойчиво прилагане на прозрачни, социално отговорни бизнес практики</a:t>
          </a:r>
          <a:endParaRPr lang="bg-BG" sz="1800" b="0" i="1" kern="1200" dirty="0">
            <a:solidFill>
              <a:srgbClr val="002060"/>
            </a:solidFill>
          </a:endParaRPr>
        </a:p>
      </dsp:txBody>
      <dsp:txXfrm>
        <a:off x="2420155" y="0"/>
        <a:ext cx="6316476" cy="1028566"/>
      </dsp:txXfrm>
    </dsp:sp>
    <dsp:sp modelId="{1134688A-1EA7-4D49-8BED-D1A5CD4AB923}">
      <dsp:nvSpPr>
        <dsp:cNvPr id="0" name=""/>
        <dsp:cNvSpPr/>
      </dsp:nvSpPr>
      <dsp:spPr>
        <a:xfrm>
          <a:off x="635290" y="1028566"/>
          <a:ext cx="3569730" cy="3569730"/>
        </a:xfrm>
        <a:prstGeom prst="pie">
          <a:avLst>
            <a:gd name="adj1" fmla="val 5400000"/>
            <a:gd name="adj2" fmla="val 16200000"/>
          </a:avLst>
        </a:prstGeom>
        <a:solidFill>
          <a:schemeClr val="dk2">
            <a:hueOff val="0"/>
            <a:satOff val="0"/>
            <a:lumOff val="0"/>
            <a:alphaOff val="0"/>
          </a:schemeClr>
        </a:solidFill>
        <a:ln w="2222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10B320C-FB0A-450F-8248-7BA751C1A978}">
      <dsp:nvSpPr>
        <dsp:cNvPr id="0" name=""/>
        <dsp:cNvSpPr/>
      </dsp:nvSpPr>
      <dsp:spPr>
        <a:xfrm>
          <a:off x="2420155" y="1028566"/>
          <a:ext cx="6316476" cy="3569730"/>
        </a:xfrm>
        <a:prstGeom prst="rect">
          <a:avLst/>
        </a:prstGeom>
        <a:solidFill>
          <a:schemeClr val="lt2">
            <a:alpha val="90000"/>
            <a:hueOff val="0"/>
            <a:satOff val="0"/>
            <a:lumOff val="0"/>
            <a:alphaOff val="0"/>
          </a:schemeClr>
        </a:solidFill>
        <a:ln w="2222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bg-BG" sz="2400" b="0" i="1" kern="1200" dirty="0" smtClean="0">
              <a:solidFill>
                <a:srgbClr val="002060"/>
              </a:solidFill>
            </a:rPr>
            <a:t>2. </a:t>
          </a:r>
          <a:r>
            <a:rPr lang="bg-BG" sz="1800" b="0" i="1" kern="1200" dirty="0" smtClean="0">
              <a:solidFill>
                <a:srgbClr val="002060"/>
              </a:solidFill>
            </a:rPr>
            <a:t>Постигане на по-висок дял на социално отговорното инвестиране и потребление</a:t>
          </a:r>
          <a:endParaRPr lang="bg-BG" sz="1800" b="0" i="1" kern="1200" dirty="0">
            <a:solidFill>
              <a:srgbClr val="002060"/>
            </a:solidFill>
          </a:endParaRPr>
        </a:p>
      </dsp:txBody>
      <dsp:txXfrm>
        <a:off x="2420155" y="1028566"/>
        <a:ext cx="6316476" cy="1028566"/>
      </dsp:txXfrm>
    </dsp:sp>
    <dsp:sp modelId="{4EC6F192-1B78-4D28-BCB3-8D859CFB97B5}">
      <dsp:nvSpPr>
        <dsp:cNvPr id="0" name=""/>
        <dsp:cNvSpPr/>
      </dsp:nvSpPr>
      <dsp:spPr>
        <a:xfrm>
          <a:off x="1270581" y="2057132"/>
          <a:ext cx="2299148" cy="2299148"/>
        </a:xfrm>
        <a:prstGeom prst="pie">
          <a:avLst>
            <a:gd name="adj1" fmla="val 5400000"/>
            <a:gd name="adj2" fmla="val 16200000"/>
          </a:avLst>
        </a:prstGeom>
        <a:solidFill>
          <a:schemeClr val="dk2">
            <a:hueOff val="0"/>
            <a:satOff val="0"/>
            <a:lumOff val="0"/>
            <a:alphaOff val="0"/>
          </a:schemeClr>
        </a:solidFill>
        <a:ln w="2222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B8FBC39-E1AE-4C17-8374-070E4B936BEC}">
      <dsp:nvSpPr>
        <dsp:cNvPr id="0" name=""/>
        <dsp:cNvSpPr/>
      </dsp:nvSpPr>
      <dsp:spPr>
        <a:xfrm>
          <a:off x="2420155" y="2057132"/>
          <a:ext cx="6316476" cy="2299148"/>
        </a:xfrm>
        <a:prstGeom prst="rect">
          <a:avLst/>
        </a:prstGeom>
        <a:solidFill>
          <a:schemeClr val="lt2">
            <a:alpha val="90000"/>
            <a:hueOff val="0"/>
            <a:satOff val="0"/>
            <a:lumOff val="0"/>
            <a:alphaOff val="0"/>
          </a:schemeClr>
        </a:solidFill>
        <a:ln w="2222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bg-BG" sz="2400" b="0" i="1" kern="1200" dirty="0" smtClean="0">
              <a:solidFill>
                <a:srgbClr val="002060"/>
              </a:solidFill>
            </a:rPr>
            <a:t>3. </a:t>
          </a:r>
          <a:r>
            <a:rPr lang="bg-BG" sz="1800" b="0" i="1" kern="1200" dirty="0" smtClean="0">
              <a:solidFill>
                <a:srgbClr val="002060"/>
              </a:solidFill>
            </a:rPr>
            <a:t>Утвърждаване на среда, която насърчава компаниите да включват в дейността си национални и международни практики и изисквания за социално отговорно поведение и управление</a:t>
          </a:r>
          <a:endParaRPr lang="bg-BG" sz="1800" b="0" i="1" kern="1200" dirty="0">
            <a:solidFill>
              <a:srgbClr val="002060"/>
            </a:solidFill>
          </a:endParaRPr>
        </a:p>
      </dsp:txBody>
      <dsp:txXfrm>
        <a:off x="2420155" y="2057132"/>
        <a:ext cx="6316476" cy="1028566"/>
      </dsp:txXfrm>
    </dsp:sp>
    <dsp:sp modelId="{D609F0E9-77BE-4FA2-8C61-32A1CEEFBEBD}">
      <dsp:nvSpPr>
        <dsp:cNvPr id="0" name=""/>
        <dsp:cNvSpPr/>
      </dsp:nvSpPr>
      <dsp:spPr>
        <a:xfrm>
          <a:off x="1905872" y="3085698"/>
          <a:ext cx="1028566" cy="1028566"/>
        </a:xfrm>
        <a:prstGeom prst="pie">
          <a:avLst>
            <a:gd name="adj1" fmla="val 5400000"/>
            <a:gd name="adj2" fmla="val 16200000"/>
          </a:avLst>
        </a:prstGeom>
        <a:solidFill>
          <a:schemeClr val="dk2">
            <a:hueOff val="0"/>
            <a:satOff val="0"/>
            <a:lumOff val="0"/>
            <a:alphaOff val="0"/>
          </a:schemeClr>
        </a:solidFill>
        <a:ln w="2222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DC6196A-A798-4075-9C7F-26F804502CC2}">
      <dsp:nvSpPr>
        <dsp:cNvPr id="0" name=""/>
        <dsp:cNvSpPr/>
      </dsp:nvSpPr>
      <dsp:spPr>
        <a:xfrm>
          <a:off x="2420155" y="3096344"/>
          <a:ext cx="6316476" cy="981149"/>
        </a:xfrm>
        <a:prstGeom prst="rect">
          <a:avLst/>
        </a:prstGeom>
        <a:solidFill>
          <a:schemeClr val="lt2">
            <a:alpha val="90000"/>
            <a:hueOff val="0"/>
            <a:satOff val="0"/>
            <a:lumOff val="0"/>
            <a:alphaOff val="0"/>
          </a:schemeClr>
        </a:solidFill>
        <a:ln w="2222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bg-BG" sz="2400" b="0" i="1" kern="1200" dirty="0" smtClean="0">
              <a:solidFill>
                <a:srgbClr val="002060"/>
              </a:solidFill>
            </a:rPr>
            <a:t>4. </a:t>
          </a:r>
          <a:r>
            <a:rPr lang="bg-BG" sz="1800" b="0" i="1" kern="1200" dirty="0" smtClean="0">
              <a:solidFill>
                <a:srgbClr val="002060"/>
              </a:solidFill>
            </a:rPr>
            <a:t>Обвързване на КСО и социалната икономика</a:t>
          </a:r>
          <a:endParaRPr lang="bg-BG" sz="1800" b="0" i="1" kern="1200" dirty="0">
            <a:solidFill>
              <a:srgbClr val="002060"/>
            </a:solidFill>
          </a:endParaRPr>
        </a:p>
      </dsp:txBody>
      <dsp:txXfrm>
        <a:off x="2420155" y="3096344"/>
        <a:ext cx="6316476" cy="98114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D070F8-C9FE-4117-BA80-0C4A18D86E09}">
      <dsp:nvSpPr>
        <dsp:cNvPr id="0" name=""/>
        <dsp:cNvSpPr/>
      </dsp:nvSpPr>
      <dsp:spPr>
        <a:xfrm>
          <a:off x="3168354" y="72001"/>
          <a:ext cx="2277838" cy="1217243"/>
        </a:xfrm>
        <a:prstGeom prst="roundRect">
          <a:avLst/>
        </a:prstGeom>
        <a:solidFill>
          <a:srgbClr val="0070C0"/>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kumimoji="0" lang="bg-BG" sz="2400" b="1" i="1" kern="1200" dirty="0" smtClean="0">
              <a:latin typeface="+mn-lt"/>
              <a:ea typeface="+mn-ea"/>
              <a:cs typeface="+mn-cs"/>
            </a:rPr>
            <a:t>популяризира</a:t>
          </a:r>
          <a:endParaRPr kumimoji="0" lang="bg-BG" sz="2400" b="1" i="1" kern="1200" dirty="0">
            <a:latin typeface="+mn-lt"/>
            <a:ea typeface="+mn-ea"/>
            <a:cs typeface="+mn-cs"/>
          </a:endParaRPr>
        </a:p>
      </dsp:txBody>
      <dsp:txXfrm>
        <a:off x="3227775" y="131422"/>
        <a:ext cx="2158996" cy="1098401"/>
      </dsp:txXfrm>
    </dsp:sp>
    <dsp:sp modelId="{B076695E-89B2-4725-B981-4B97ADE22EE1}">
      <dsp:nvSpPr>
        <dsp:cNvPr id="0" name=""/>
        <dsp:cNvSpPr/>
      </dsp:nvSpPr>
      <dsp:spPr>
        <a:xfrm>
          <a:off x="3005058" y="1026537"/>
          <a:ext cx="4239064" cy="4239064"/>
        </a:xfrm>
        <a:custGeom>
          <a:avLst/>
          <a:gdLst/>
          <a:ahLst/>
          <a:cxnLst/>
          <a:rect l="0" t="0" r="0" b="0"/>
          <a:pathLst>
            <a:path>
              <a:moveTo>
                <a:pt x="2457741" y="27157"/>
              </a:moveTo>
              <a:arcTo wR="2119532" hR="2119532" stAng="16750909" swAng="2749183"/>
            </a:path>
          </a:pathLst>
        </a:custGeom>
        <a:noFill/>
        <a:ln w="15875" cap="flat" cmpd="sng" algn="ctr">
          <a:solidFill>
            <a:schemeClr val="dk2">
              <a:hueOff val="0"/>
              <a:satOff val="0"/>
              <a:lumOff val="0"/>
              <a:alphaOff val="0"/>
            </a:schemeClr>
          </a:solidFill>
          <a:prstDash val="solid"/>
        </a:ln>
        <a:effectLst/>
        <a:sp3d z="-40000" prstMaterial="matte"/>
      </dsp:spPr>
      <dsp:style>
        <a:lnRef idx="1">
          <a:scrgbClr r="0" g="0" b="0"/>
        </a:lnRef>
        <a:fillRef idx="0">
          <a:scrgbClr r="0" g="0" b="0"/>
        </a:fillRef>
        <a:effectRef idx="0">
          <a:scrgbClr r="0" g="0" b="0"/>
        </a:effectRef>
        <a:fontRef idx="minor"/>
      </dsp:style>
    </dsp:sp>
    <dsp:sp modelId="{55DD6FD3-0412-42B8-9861-F31FD34936FC}">
      <dsp:nvSpPr>
        <dsp:cNvPr id="0" name=""/>
        <dsp:cNvSpPr/>
      </dsp:nvSpPr>
      <dsp:spPr>
        <a:xfrm>
          <a:off x="5832653" y="1944212"/>
          <a:ext cx="2277838" cy="1217243"/>
        </a:xfrm>
        <a:prstGeom prst="roundRect">
          <a:avLst/>
        </a:prstGeom>
        <a:solidFill>
          <a:srgbClr val="0070C0"/>
        </a:solidFill>
        <a:ln>
          <a:solidFill>
            <a:srgbClr val="0070C0"/>
          </a:solid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kumimoji="0" lang="bg-BG" sz="3200" b="1" i="1" kern="1200" dirty="0" smtClean="0">
              <a:latin typeface="+mn-lt"/>
              <a:ea typeface="+mn-ea"/>
              <a:cs typeface="+mn-cs"/>
            </a:rPr>
            <a:t>насърчава</a:t>
          </a:r>
          <a:endParaRPr kumimoji="0" lang="bg-BG" sz="3200" b="1" i="1" kern="1200" dirty="0">
            <a:latin typeface="+mn-lt"/>
            <a:ea typeface="+mn-ea"/>
            <a:cs typeface="+mn-cs"/>
          </a:endParaRPr>
        </a:p>
      </dsp:txBody>
      <dsp:txXfrm>
        <a:off x="5892074" y="2003633"/>
        <a:ext cx="2158996" cy="1098401"/>
      </dsp:txXfrm>
    </dsp:sp>
    <dsp:sp modelId="{8E862BB3-FA10-4758-926C-79C173F07908}">
      <dsp:nvSpPr>
        <dsp:cNvPr id="0" name=""/>
        <dsp:cNvSpPr/>
      </dsp:nvSpPr>
      <dsp:spPr>
        <a:xfrm>
          <a:off x="3172173" y="-299575"/>
          <a:ext cx="4239064" cy="4239064"/>
        </a:xfrm>
        <a:custGeom>
          <a:avLst/>
          <a:gdLst/>
          <a:ahLst/>
          <a:cxnLst/>
          <a:rect l="0" t="0" r="0" b="0"/>
          <a:pathLst>
            <a:path>
              <a:moveTo>
                <a:pt x="3754463" y="3468389"/>
              </a:moveTo>
              <a:arcTo wR="2119532" hR="2119532" stAng="2371406" swAng="1526651"/>
            </a:path>
          </a:pathLst>
        </a:custGeom>
        <a:noFill/>
        <a:ln w="15875" cap="flat" cmpd="sng" algn="ctr">
          <a:solidFill>
            <a:schemeClr val="dk2">
              <a:hueOff val="0"/>
              <a:satOff val="0"/>
              <a:lumOff val="0"/>
              <a:alphaOff val="0"/>
            </a:schemeClr>
          </a:solidFill>
          <a:prstDash val="solid"/>
        </a:ln>
        <a:effectLst/>
        <a:sp3d z="-40000" prstMaterial="matte"/>
      </dsp:spPr>
      <dsp:style>
        <a:lnRef idx="1">
          <a:scrgbClr r="0" g="0" b="0"/>
        </a:lnRef>
        <a:fillRef idx="0">
          <a:scrgbClr r="0" g="0" b="0"/>
        </a:fillRef>
        <a:effectRef idx="0">
          <a:scrgbClr r="0" g="0" b="0"/>
        </a:effectRef>
        <a:fontRef idx="minor"/>
      </dsp:style>
    </dsp:sp>
    <dsp:sp modelId="{AC7B50AC-44A2-47C2-9004-995BECC37746}">
      <dsp:nvSpPr>
        <dsp:cNvPr id="0" name=""/>
        <dsp:cNvSpPr/>
      </dsp:nvSpPr>
      <dsp:spPr>
        <a:xfrm>
          <a:off x="4536500" y="3744407"/>
          <a:ext cx="2277838" cy="1217243"/>
        </a:xfrm>
        <a:prstGeom prst="roundRect">
          <a:avLst/>
        </a:prstGeom>
        <a:solidFill>
          <a:srgbClr val="0070C0"/>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kumimoji="0" lang="bg-BG" sz="2400" b="1" i="1" kern="1200" dirty="0" smtClean="0">
              <a:latin typeface="+mn-lt"/>
              <a:ea typeface="+mn-ea"/>
              <a:cs typeface="+mn-cs"/>
            </a:rPr>
            <a:t>подпомага въвеждането</a:t>
          </a:r>
          <a:endParaRPr kumimoji="0" lang="bg-BG" sz="2400" b="1" i="1" kern="1200" dirty="0">
            <a:latin typeface="+mn-lt"/>
            <a:ea typeface="+mn-ea"/>
            <a:cs typeface="+mn-cs"/>
          </a:endParaRPr>
        </a:p>
      </dsp:txBody>
      <dsp:txXfrm>
        <a:off x="4595921" y="3803828"/>
        <a:ext cx="2158996" cy="1098401"/>
      </dsp:txXfrm>
    </dsp:sp>
    <dsp:sp modelId="{1D41A303-A358-4652-8AD5-5509E927A5F5}">
      <dsp:nvSpPr>
        <dsp:cNvPr id="0" name=""/>
        <dsp:cNvSpPr/>
      </dsp:nvSpPr>
      <dsp:spPr>
        <a:xfrm>
          <a:off x="1970344" y="651110"/>
          <a:ext cx="4239064" cy="4239064"/>
        </a:xfrm>
        <a:custGeom>
          <a:avLst/>
          <a:gdLst/>
          <a:ahLst/>
          <a:cxnLst/>
          <a:rect l="0" t="0" r="0" b="0"/>
          <a:pathLst>
            <a:path>
              <a:moveTo>
                <a:pt x="2559551" y="4192886"/>
              </a:moveTo>
              <a:arcTo wR="2119532" hR="2119532" stAng="4681088" swAng="1078252"/>
            </a:path>
          </a:pathLst>
        </a:custGeom>
        <a:noFill/>
        <a:ln w="15875" cap="flat" cmpd="sng" algn="ctr">
          <a:solidFill>
            <a:schemeClr val="dk2">
              <a:hueOff val="0"/>
              <a:satOff val="0"/>
              <a:lumOff val="0"/>
              <a:alphaOff val="0"/>
            </a:schemeClr>
          </a:solidFill>
          <a:prstDash val="solid"/>
        </a:ln>
        <a:effectLst/>
        <a:sp3d z="-40000" prstMaterial="matte"/>
      </dsp:spPr>
      <dsp:style>
        <a:lnRef idx="1">
          <a:scrgbClr r="0" g="0" b="0"/>
        </a:lnRef>
        <a:fillRef idx="0">
          <a:scrgbClr r="0" g="0" b="0"/>
        </a:fillRef>
        <a:effectRef idx="0">
          <a:scrgbClr r="0" g="0" b="0"/>
        </a:effectRef>
        <a:fontRef idx="minor"/>
      </dsp:style>
    </dsp:sp>
    <dsp:sp modelId="{0DC7B55C-EE68-470A-BB98-DEB4EBB89436}">
      <dsp:nvSpPr>
        <dsp:cNvPr id="0" name=""/>
        <dsp:cNvSpPr/>
      </dsp:nvSpPr>
      <dsp:spPr>
        <a:xfrm>
          <a:off x="1584175" y="3672414"/>
          <a:ext cx="2277838" cy="1217243"/>
        </a:xfrm>
        <a:prstGeom prst="roundRect">
          <a:avLst/>
        </a:prstGeom>
        <a:solidFill>
          <a:srgbClr val="FF0000"/>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kumimoji="0" lang="bg-BG" sz="3200" b="1" i="1" kern="1200" smtClean="0">
              <a:latin typeface="+mn-lt"/>
              <a:ea typeface="+mn-ea"/>
              <a:cs typeface="+mn-cs"/>
            </a:rPr>
            <a:t>прилага</a:t>
          </a:r>
          <a:endParaRPr kumimoji="0" lang="bg-BG" sz="3200" b="1" i="1" kern="1200" dirty="0">
            <a:latin typeface="+mn-lt"/>
            <a:ea typeface="+mn-ea"/>
            <a:cs typeface="+mn-cs"/>
          </a:endParaRPr>
        </a:p>
      </dsp:txBody>
      <dsp:txXfrm>
        <a:off x="1643596" y="3731835"/>
        <a:ext cx="2158996" cy="1098401"/>
      </dsp:txXfrm>
    </dsp:sp>
    <dsp:sp modelId="{FF1C3448-018B-4C99-94F5-B77C50909651}">
      <dsp:nvSpPr>
        <dsp:cNvPr id="0" name=""/>
        <dsp:cNvSpPr/>
      </dsp:nvSpPr>
      <dsp:spPr>
        <a:xfrm>
          <a:off x="1639103" y="31958"/>
          <a:ext cx="4239064" cy="4239064"/>
        </a:xfrm>
        <a:custGeom>
          <a:avLst/>
          <a:gdLst/>
          <a:ahLst/>
          <a:cxnLst/>
          <a:rect l="0" t="0" r="0" b="0"/>
          <a:pathLst>
            <a:path>
              <a:moveTo>
                <a:pt x="635977" y="3633296"/>
              </a:moveTo>
              <a:arcTo wR="2119532" hR="2119532" stAng="8065353" swAng="1646617"/>
            </a:path>
          </a:pathLst>
        </a:custGeom>
        <a:noFill/>
        <a:ln w="15875" cap="flat" cmpd="sng" algn="ctr">
          <a:solidFill>
            <a:schemeClr val="dk2">
              <a:hueOff val="0"/>
              <a:satOff val="0"/>
              <a:lumOff val="0"/>
              <a:alphaOff val="0"/>
            </a:schemeClr>
          </a:solidFill>
          <a:prstDash val="solid"/>
        </a:ln>
        <a:effectLst/>
        <a:sp3d z="-40000" prstMaterial="matte"/>
      </dsp:spPr>
      <dsp:style>
        <a:lnRef idx="1">
          <a:scrgbClr r="0" g="0" b="0"/>
        </a:lnRef>
        <a:fillRef idx="0">
          <a:scrgbClr r="0" g="0" b="0"/>
        </a:fillRef>
        <a:effectRef idx="0">
          <a:scrgbClr r="0" g="0" b="0"/>
        </a:effectRef>
        <a:fontRef idx="minor"/>
      </dsp:style>
    </dsp:sp>
    <dsp:sp modelId="{4F32F423-BFE9-47FC-8C9D-9F9E73D4C091}">
      <dsp:nvSpPr>
        <dsp:cNvPr id="0" name=""/>
        <dsp:cNvSpPr/>
      </dsp:nvSpPr>
      <dsp:spPr>
        <a:xfrm>
          <a:off x="648065" y="1584172"/>
          <a:ext cx="2277838" cy="1217243"/>
        </a:xfrm>
        <a:prstGeom prst="roundRect">
          <a:avLst/>
        </a:prstGeom>
        <a:solidFill>
          <a:srgbClr val="0070C0"/>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kumimoji="0" lang="bg-BG" sz="1800" b="1" i="1" kern="1200" dirty="0" smtClean="0">
              <a:latin typeface="+mn-lt"/>
              <a:ea typeface="+mn-ea"/>
              <a:cs typeface="+mn-cs"/>
            </a:rPr>
            <a:t>създава условия за ефективни партньорства </a:t>
          </a:r>
          <a:endParaRPr kumimoji="0" lang="bg-BG" sz="1800" b="1" i="1" kern="1200" dirty="0">
            <a:latin typeface="+mn-lt"/>
            <a:ea typeface="+mn-ea"/>
            <a:cs typeface="+mn-cs"/>
          </a:endParaRPr>
        </a:p>
      </dsp:txBody>
      <dsp:txXfrm>
        <a:off x="707486" y="1643593"/>
        <a:ext cx="2158996" cy="1098401"/>
      </dsp:txXfrm>
    </dsp:sp>
    <dsp:sp modelId="{13935631-429D-407F-8A2E-87CEC324C258}">
      <dsp:nvSpPr>
        <dsp:cNvPr id="0" name=""/>
        <dsp:cNvSpPr/>
      </dsp:nvSpPr>
      <dsp:spPr>
        <a:xfrm>
          <a:off x="1330518" y="1000828"/>
          <a:ext cx="4239064" cy="4239064"/>
        </a:xfrm>
        <a:custGeom>
          <a:avLst/>
          <a:gdLst/>
          <a:ahLst/>
          <a:cxnLst/>
          <a:rect l="0" t="0" r="0" b="0"/>
          <a:pathLst>
            <a:path>
              <a:moveTo>
                <a:pt x="668708" y="574369"/>
              </a:moveTo>
              <a:arcTo wR="2119532" hR="2119532" stAng="13608213" swAng="2112341"/>
            </a:path>
          </a:pathLst>
        </a:custGeom>
        <a:noFill/>
        <a:ln w="15875" cap="flat" cmpd="sng" algn="ctr">
          <a:solidFill>
            <a:schemeClr val="dk2">
              <a:hueOff val="0"/>
              <a:satOff val="0"/>
              <a:lumOff val="0"/>
              <a:alphaOff val="0"/>
            </a:schemeClr>
          </a:solidFill>
          <a:prstDash val="solid"/>
        </a:ln>
        <a:effectLst/>
        <a:sp3d z="-40000" prstMaterial="matte"/>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bg-BG"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D9E7B8-5B4D-4618-9C32-1994A348C54F}" type="datetimeFigureOut">
              <a:rPr lang="bg-BG" smtClean="0"/>
              <a:t>4.12.2019 г.</a:t>
            </a:fld>
            <a:endParaRPr lang="bg-BG"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bg-BG"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bg-BG"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FB06642-56BD-4F09-87F1-F92635287D4E}" type="slidenum">
              <a:rPr lang="bg-BG" smtClean="0"/>
              <a:t>‹#›</a:t>
            </a:fld>
            <a:endParaRPr lang="bg-BG" dirty="0"/>
          </a:p>
        </p:txBody>
      </p:sp>
    </p:spTree>
    <p:extLst>
      <p:ext uri="{BB962C8B-B14F-4D97-AF65-F5344CB8AC3E}">
        <p14:creationId xmlns:p14="http://schemas.microsoft.com/office/powerpoint/2010/main" val="2398344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i="1" dirty="0" smtClean="0"/>
              <a:t>Нарастващият обем на чуждестранните инвестиции, преносът на производства от държави членки на ЕС с по-висока цена на труда и по-високи социални стандарти към страната ни предполагат акцентирането върху нови проблеми, част от чието решение се намира в разширяването на обхвата на КСО. </a:t>
            </a:r>
          </a:p>
          <a:p>
            <a:endParaRPr lang="bg-BG" dirty="0"/>
          </a:p>
        </p:txBody>
      </p:sp>
      <p:sp>
        <p:nvSpPr>
          <p:cNvPr id="4" name="Slide Number Placeholder 3"/>
          <p:cNvSpPr>
            <a:spLocks noGrp="1"/>
          </p:cNvSpPr>
          <p:nvPr>
            <p:ph type="sldNum" sz="quarter" idx="10"/>
          </p:nvPr>
        </p:nvSpPr>
        <p:spPr/>
        <p:txBody>
          <a:bodyPr/>
          <a:lstStyle/>
          <a:p>
            <a:fld id="{1FB06642-56BD-4F09-87F1-F92635287D4E}" type="slidenum">
              <a:rPr lang="bg-BG" smtClean="0"/>
              <a:t>5</a:t>
            </a:fld>
            <a:endParaRPr lang="bg-BG" dirty="0"/>
          </a:p>
        </p:txBody>
      </p:sp>
    </p:spTree>
    <p:extLst>
      <p:ext uri="{BB962C8B-B14F-4D97-AF65-F5344CB8AC3E}">
        <p14:creationId xmlns:p14="http://schemas.microsoft.com/office/powerpoint/2010/main" val="633604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Заглавен слайд">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bg-BG" smtClean="0"/>
              <a:t>Редакт. стил загл. образец</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bg-BG" smtClean="0"/>
              <a:t>Щракнете за редакция стил подзагл. обр.</a:t>
            </a:r>
            <a:endParaRPr lang="en-US" dirty="0"/>
          </a:p>
        </p:txBody>
      </p:sp>
      <p:sp>
        <p:nvSpPr>
          <p:cNvPr id="4" name="Date Placeholder 3"/>
          <p:cNvSpPr>
            <a:spLocks noGrp="1"/>
          </p:cNvSpPr>
          <p:nvPr>
            <p:ph type="dt" sz="half" idx="10"/>
          </p:nvPr>
        </p:nvSpPr>
        <p:spPr/>
        <p:txBody>
          <a:bodyPr/>
          <a:lstStyle/>
          <a:p>
            <a:fld id="{A1BBA3DE-91B0-483D-899D-F11404BC7FE0}" type="datetimeFigureOut">
              <a:rPr lang="bg-BG" smtClean="0"/>
              <a:t>4.12.2019 г.</a:t>
            </a:fld>
            <a:endParaRPr lang="bg-BG" dirty="0"/>
          </a:p>
        </p:txBody>
      </p:sp>
      <p:sp>
        <p:nvSpPr>
          <p:cNvPr id="5" name="Footer Placeholder 4"/>
          <p:cNvSpPr>
            <a:spLocks noGrp="1"/>
          </p:cNvSpPr>
          <p:nvPr>
            <p:ph type="ftr" sz="quarter" idx="11"/>
          </p:nvPr>
        </p:nvSpPr>
        <p:spPr/>
        <p:txBody>
          <a:bodyPr/>
          <a:lstStyle/>
          <a:p>
            <a:endParaRPr lang="bg-BG" dirty="0"/>
          </a:p>
        </p:txBody>
      </p:sp>
      <p:sp>
        <p:nvSpPr>
          <p:cNvPr id="6" name="Slide Number Placeholder 5"/>
          <p:cNvSpPr>
            <a:spLocks noGrp="1"/>
          </p:cNvSpPr>
          <p:nvPr>
            <p:ph type="sldNum" sz="quarter" idx="12"/>
          </p:nvPr>
        </p:nvSpPr>
        <p:spPr/>
        <p:txBody>
          <a:bodyPr/>
          <a:lstStyle/>
          <a:p>
            <a:fld id="{CE81DD55-8633-4C38-8D98-77C651BAB762}" type="slidenum">
              <a:rPr lang="bg-BG" smtClean="0"/>
              <a:t>‹#›</a:t>
            </a:fld>
            <a:endParaRPr lang="bg-BG" dirty="0"/>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лавие и вертикален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smtClean="0"/>
              <a:t>Редакт. стил загл. образец</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bg-BG" smtClean="0"/>
              <a:t>Щракнете, за да редактирате стиловете на текста в образеца</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en-US"/>
          </a:p>
        </p:txBody>
      </p:sp>
      <p:sp>
        <p:nvSpPr>
          <p:cNvPr id="4" name="Date Placeholder 3"/>
          <p:cNvSpPr>
            <a:spLocks noGrp="1"/>
          </p:cNvSpPr>
          <p:nvPr>
            <p:ph type="dt" sz="half" idx="10"/>
          </p:nvPr>
        </p:nvSpPr>
        <p:spPr/>
        <p:txBody>
          <a:bodyPr/>
          <a:lstStyle/>
          <a:p>
            <a:fld id="{A1BBA3DE-91B0-483D-899D-F11404BC7FE0}" type="datetimeFigureOut">
              <a:rPr lang="bg-BG" smtClean="0"/>
              <a:t>4.12.2019 г.</a:t>
            </a:fld>
            <a:endParaRPr lang="bg-BG" dirty="0"/>
          </a:p>
        </p:txBody>
      </p:sp>
      <p:sp>
        <p:nvSpPr>
          <p:cNvPr id="5" name="Footer Placeholder 4"/>
          <p:cNvSpPr>
            <a:spLocks noGrp="1"/>
          </p:cNvSpPr>
          <p:nvPr>
            <p:ph type="ftr" sz="quarter" idx="11"/>
          </p:nvPr>
        </p:nvSpPr>
        <p:spPr/>
        <p:txBody>
          <a:bodyPr/>
          <a:lstStyle/>
          <a:p>
            <a:endParaRPr lang="bg-BG" dirty="0"/>
          </a:p>
        </p:txBody>
      </p:sp>
      <p:sp>
        <p:nvSpPr>
          <p:cNvPr id="6" name="Slide Number Placeholder 5"/>
          <p:cNvSpPr>
            <a:spLocks noGrp="1"/>
          </p:cNvSpPr>
          <p:nvPr>
            <p:ph type="sldNum" sz="quarter" idx="12"/>
          </p:nvPr>
        </p:nvSpPr>
        <p:spPr/>
        <p:txBody>
          <a:bodyPr/>
          <a:lstStyle/>
          <a:p>
            <a:fld id="{CE81DD55-8633-4C38-8D98-77C651BAB762}" type="slidenum">
              <a:rPr lang="bg-BG" smtClean="0"/>
              <a:t>‹#›</a:t>
            </a:fld>
            <a:endParaRPr lang="bg-BG"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но заглавие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bg-BG" smtClean="0"/>
              <a:t>Редакт. стил загл. образец</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bg-BG" smtClean="0"/>
              <a:t>Щракнете, за да редактирате стиловете на текста в образеца</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en-US"/>
          </a:p>
        </p:txBody>
      </p:sp>
      <p:sp>
        <p:nvSpPr>
          <p:cNvPr id="4" name="Date Placeholder 3"/>
          <p:cNvSpPr>
            <a:spLocks noGrp="1"/>
          </p:cNvSpPr>
          <p:nvPr>
            <p:ph type="dt" sz="half" idx="10"/>
          </p:nvPr>
        </p:nvSpPr>
        <p:spPr/>
        <p:txBody>
          <a:bodyPr/>
          <a:lstStyle/>
          <a:p>
            <a:fld id="{A1BBA3DE-91B0-483D-899D-F11404BC7FE0}" type="datetimeFigureOut">
              <a:rPr lang="bg-BG" smtClean="0"/>
              <a:t>4.12.2019 г.</a:t>
            </a:fld>
            <a:endParaRPr lang="bg-BG" dirty="0"/>
          </a:p>
        </p:txBody>
      </p:sp>
      <p:sp>
        <p:nvSpPr>
          <p:cNvPr id="5" name="Footer Placeholder 4"/>
          <p:cNvSpPr>
            <a:spLocks noGrp="1"/>
          </p:cNvSpPr>
          <p:nvPr>
            <p:ph type="ftr" sz="quarter" idx="11"/>
          </p:nvPr>
        </p:nvSpPr>
        <p:spPr/>
        <p:txBody>
          <a:bodyPr/>
          <a:lstStyle/>
          <a:p>
            <a:endParaRPr lang="bg-BG" dirty="0"/>
          </a:p>
        </p:txBody>
      </p:sp>
      <p:sp>
        <p:nvSpPr>
          <p:cNvPr id="6" name="Slide Number Placeholder 5"/>
          <p:cNvSpPr>
            <a:spLocks noGrp="1"/>
          </p:cNvSpPr>
          <p:nvPr>
            <p:ph type="sldNum" sz="quarter" idx="12"/>
          </p:nvPr>
        </p:nvSpPr>
        <p:spPr/>
        <p:txBody>
          <a:bodyPr/>
          <a:lstStyle/>
          <a:p>
            <a:fld id="{CE81DD55-8633-4C38-8D98-77C651BAB762}" type="slidenum">
              <a:rPr lang="bg-BG" smtClean="0"/>
              <a:t>‹#›</a:t>
            </a:fld>
            <a:endParaRPr lang="bg-BG"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лавие и съдържа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smtClean="0"/>
              <a:t>Редакт. стил загл. образец</a:t>
            </a:r>
            <a:endParaRPr lang="en-US"/>
          </a:p>
        </p:txBody>
      </p:sp>
      <p:sp>
        <p:nvSpPr>
          <p:cNvPr id="3" name="Content Placeholder 2"/>
          <p:cNvSpPr>
            <a:spLocks noGrp="1"/>
          </p:cNvSpPr>
          <p:nvPr>
            <p:ph idx="1"/>
          </p:nvPr>
        </p:nvSpPr>
        <p:spPr/>
        <p:txBody>
          <a:bodyPr/>
          <a:lstStyle/>
          <a:p>
            <a:pPr lvl="0"/>
            <a:r>
              <a:rPr lang="bg-BG" smtClean="0"/>
              <a:t>Щракнете, за да редактирате стиловете на текста в образеца</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en-US"/>
          </a:p>
        </p:txBody>
      </p:sp>
      <p:sp>
        <p:nvSpPr>
          <p:cNvPr id="4" name="Date Placeholder 3"/>
          <p:cNvSpPr>
            <a:spLocks noGrp="1"/>
          </p:cNvSpPr>
          <p:nvPr>
            <p:ph type="dt" sz="half" idx="10"/>
          </p:nvPr>
        </p:nvSpPr>
        <p:spPr/>
        <p:txBody>
          <a:bodyPr/>
          <a:lstStyle/>
          <a:p>
            <a:fld id="{A1BBA3DE-91B0-483D-899D-F11404BC7FE0}" type="datetimeFigureOut">
              <a:rPr lang="bg-BG" smtClean="0"/>
              <a:t>4.12.2019 г.</a:t>
            </a:fld>
            <a:endParaRPr lang="bg-BG" dirty="0"/>
          </a:p>
        </p:txBody>
      </p:sp>
      <p:sp>
        <p:nvSpPr>
          <p:cNvPr id="5" name="Footer Placeholder 4"/>
          <p:cNvSpPr>
            <a:spLocks noGrp="1"/>
          </p:cNvSpPr>
          <p:nvPr>
            <p:ph type="ftr" sz="quarter" idx="11"/>
          </p:nvPr>
        </p:nvSpPr>
        <p:spPr/>
        <p:txBody>
          <a:bodyPr/>
          <a:lstStyle/>
          <a:p>
            <a:endParaRPr lang="bg-BG" dirty="0"/>
          </a:p>
        </p:txBody>
      </p:sp>
      <p:sp>
        <p:nvSpPr>
          <p:cNvPr id="6" name="Slide Number Placeholder 5"/>
          <p:cNvSpPr>
            <a:spLocks noGrp="1"/>
          </p:cNvSpPr>
          <p:nvPr>
            <p:ph type="sldNum" sz="quarter" idx="12"/>
          </p:nvPr>
        </p:nvSpPr>
        <p:spPr/>
        <p:txBody>
          <a:bodyPr/>
          <a:lstStyle/>
          <a:p>
            <a:fld id="{CE81DD55-8633-4C38-8D98-77C651BAB762}" type="slidenum">
              <a:rPr lang="bg-BG" smtClean="0"/>
              <a:t>‹#›</a:t>
            </a:fld>
            <a:endParaRPr lang="bg-BG"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лавка на секция">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bg-BG" smtClean="0"/>
              <a:t>Редакт. стил загл. образец</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bg-BG" smtClean="0"/>
              <a:t>Щракнете, за да редактирате стиловете на текста в образеца</a:t>
            </a:r>
          </a:p>
        </p:txBody>
      </p:sp>
      <p:sp>
        <p:nvSpPr>
          <p:cNvPr id="4" name="Date Placeholder 3"/>
          <p:cNvSpPr>
            <a:spLocks noGrp="1"/>
          </p:cNvSpPr>
          <p:nvPr>
            <p:ph type="dt" sz="half" idx="10"/>
          </p:nvPr>
        </p:nvSpPr>
        <p:spPr/>
        <p:txBody>
          <a:bodyPr/>
          <a:lstStyle/>
          <a:p>
            <a:fld id="{A1BBA3DE-91B0-483D-899D-F11404BC7FE0}" type="datetimeFigureOut">
              <a:rPr lang="bg-BG" smtClean="0"/>
              <a:t>4.12.2019 г.</a:t>
            </a:fld>
            <a:endParaRPr lang="bg-BG" dirty="0"/>
          </a:p>
        </p:txBody>
      </p:sp>
      <p:sp>
        <p:nvSpPr>
          <p:cNvPr id="5" name="Footer Placeholder 4"/>
          <p:cNvSpPr>
            <a:spLocks noGrp="1"/>
          </p:cNvSpPr>
          <p:nvPr>
            <p:ph type="ftr" sz="quarter" idx="11"/>
          </p:nvPr>
        </p:nvSpPr>
        <p:spPr/>
        <p:txBody>
          <a:bodyPr/>
          <a:lstStyle/>
          <a:p>
            <a:endParaRPr lang="bg-BG" dirty="0"/>
          </a:p>
        </p:txBody>
      </p:sp>
      <p:sp>
        <p:nvSpPr>
          <p:cNvPr id="6" name="Slide Number Placeholder 5"/>
          <p:cNvSpPr>
            <a:spLocks noGrp="1"/>
          </p:cNvSpPr>
          <p:nvPr>
            <p:ph type="sldNum" sz="quarter" idx="12"/>
          </p:nvPr>
        </p:nvSpPr>
        <p:spPr/>
        <p:txBody>
          <a:bodyPr/>
          <a:lstStyle/>
          <a:p>
            <a:fld id="{CE81DD55-8633-4C38-8D98-77C651BAB762}" type="slidenum">
              <a:rPr lang="bg-BG" smtClean="0"/>
              <a:t>‹#›</a:t>
            </a:fld>
            <a:endParaRPr lang="bg-BG" dirty="0"/>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е съдържания">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smtClean="0"/>
              <a:t>Редакт. стил загл. образец</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bg-BG" smtClean="0"/>
              <a:t>Щракнете, за да редактирате стиловете на текста в образеца</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bg-BG" smtClean="0"/>
              <a:t>Щракнете, за да редактирате стиловете на текста в образеца</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en-US"/>
          </a:p>
        </p:txBody>
      </p:sp>
      <p:sp>
        <p:nvSpPr>
          <p:cNvPr id="5" name="Date Placeholder 4"/>
          <p:cNvSpPr>
            <a:spLocks noGrp="1"/>
          </p:cNvSpPr>
          <p:nvPr>
            <p:ph type="dt" sz="half" idx="10"/>
          </p:nvPr>
        </p:nvSpPr>
        <p:spPr/>
        <p:txBody>
          <a:bodyPr/>
          <a:lstStyle/>
          <a:p>
            <a:fld id="{A1BBA3DE-91B0-483D-899D-F11404BC7FE0}" type="datetimeFigureOut">
              <a:rPr lang="bg-BG" smtClean="0"/>
              <a:t>4.12.2019 г.</a:t>
            </a:fld>
            <a:endParaRPr lang="bg-BG" dirty="0"/>
          </a:p>
        </p:txBody>
      </p:sp>
      <p:sp>
        <p:nvSpPr>
          <p:cNvPr id="6" name="Footer Placeholder 5"/>
          <p:cNvSpPr>
            <a:spLocks noGrp="1"/>
          </p:cNvSpPr>
          <p:nvPr>
            <p:ph type="ftr" sz="quarter" idx="11"/>
          </p:nvPr>
        </p:nvSpPr>
        <p:spPr/>
        <p:txBody>
          <a:bodyPr/>
          <a:lstStyle/>
          <a:p>
            <a:endParaRPr lang="bg-BG" dirty="0"/>
          </a:p>
        </p:txBody>
      </p:sp>
      <p:sp>
        <p:nvSpPr>
          <p:cNvPr id="7" name="Slide Number Placeholder 6"/>
          <p:cNvSpPr>
            <a:spLocks noGrp="1"/>
          </p:cNvSpPr>
          <p:nvPr>
            <p:ph type="sldNum" sz="quarter" idx="12"/>
          </p:nvPr>
        </p:nvSpPr>
        <p:spPr/>
        <p:txBody>
          <a:bodyPr/>
          <a:lstStyle/>
          <a:p>
            <a:fld id="{CE81DD55-8633-4C38-8D98-77C651BAB762}" type="slidenum">
              <a:rPr lang="bg-BG" smtClean="0"/>
              <a:t>‹#›</a:t>
            </a:fld>
            <a:endParaRPr lang="bg-BG"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bg-BG" smtClean="0"/>
              <a:t>Редакт. стил загл. образец</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bg-BG" smtClean="0"/>
              <a:t>Щракнете, за да редактирате стиловете на текста в образеца</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bg-BG" smtClean="0"/>
              <a:t>Щракнете, за да редактирате стиловете на текста в образеца</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bg-BG" smtClean="0"/>
              <a:t>Щракнете, за да редактирате стиловете на текста в образеца</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bg-BG" smtClean="0"/>
              <a:t>Щракнете, за да редактирате стиловете на текста в образеца</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en-US"/>
          </a:p>
        </p:txBody>
      </p:sp>
      <p:sp>
        <p:nvSpPr>
          <p:cNvPr id="7" name="Date Placeholder 6"/>
          <p:cNvSpPr>
            <a:spLocks noGrp="1"/>
          </p:cNvSpPr>
          <p:nvPr>
            <p:ph type="dt" sz="half" idx="10"/>
          </p:nvPr>
        </p:nvSpPr>
        <p:spPr/>
        <p:txBody>
          <a:bodyPr/>
          <a:lstStyle/>
          <a:p>
            <a:fld id="{A1BBA3DE-91B0-483D-899D-F11404BC7FE0}" type="datetimeFigureOut">
              <a:rPr lang="bg-BG" smtClean="0"/>
              <a:t>4.12.2019 г.</a:t>
            </a:fld>
            <a:endParaRPr lang="bg-BG" dirty="0"/>
          </a:p>
        </p:txBody>
      </p:sp>
      <p:sp>
        <p:nvSpPr>
          <p:cNvPr id="8" name="Footer Placeholder 7"/>
          <p:cNvSpPr>
            <a:spLocks noGrp="1"/>
          </p:cNvSpPr>
          <p:nvPr>
            <p:ph type="ftr" sz="quarter" idx="11"/>
          </p:nvPr>
        </p:nvSpPr>
        <p:spPr/>
        <p:txBody>
          <a:bodyPr/>
          <a:lstStyle/>
          <a:p>
            <a:endParaRPr lang="bg-BG" dirty="0"/>
          </a:p>
        </p:txBody>
      </p:sp>
      <p:sp>
        <p:nvSpPr>
          <p:cNvPr id="9" name="Slide Number Placeholder 8"/>
          <p:cNvSpPr>
            <a:spLocks noGrp="1"/>
          </p:cNvSpPr>
          <p:nvPr>
            <p:ph type="sldNum" sz="quarter" idx="12"/>
          </p:nvPr>
        </p:nvSpPr>
        <p:spPr/>
        <p:txBody>
          <a:bodyPr/>
          <a:lstStyle/>
          <a:p>
            <a:fld id="{CE81DD55-8633-4C38-8D98-77C651BAB762}" type="slidenum">
              <a:rPr lang="bg-BG" smtClean="0"/>
              <a:t>‹#›</a:t>
            </a:fld>
            <a:endParaRPr lang="bg-BG" dirty="0"/>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Само заглав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smtClean="0"/>
              <a:t>Редакт. стил загл. образец</a:t>
            </a:r>
            <a:endParaRPr lang="en-US" dirty="0"/>
          </a:p>
        </p:txBody>
      </p:sp>
      <p:sp>
        <p:nvSpPr>
          <p:cNvPr id="3" name="Date Placeholder 2"/>
          <p:cNvSpPr>
            <a:spLocks noGrp="1"/>
          </p:cNvSpPr>
          <p:nvPr>
            <p:ph type="dt" sz="half" idx="10"/>
          </p:nvPr>
        </p:nvSpPr>
        <p:spPr/>
        <p:txBody>
          <a:bodyPr/>
          <a:lstStyle/>
          <a:p>
            <a:fld id="{A1BBA3DE-91B0-483D-899D-F11404BC7FE0}" type="datetimeFigureOut">
              <a:rPr lang="bg-BG" smtClean="0"/>
              <a:t>4.12.2019 г.</a:t>
            </a:fld>
            <a:endParaRPr lang="bg-BG" dirty="0"/>
          </a:p>
        </p:txBody>
      </p:sp>
      <p:sp>
        <p:nvSpPr>
          <p:cNvPr id="4" name="Footer Placeholder 3"/>
          <p:cNvSpPr>
            <a:spLocks noGrp="1"/>
          </p:cNvSpPr>
          <p:nvPr>
            <p:ph type="ftr" sz="quarter" idx="11"/>
          </p:nvPr>
        </p:nvSpPr>
        <p:spPr/>
        <p:txBody>
          <a:bodyPr/>
          <a:lstStyle/>
          <a:p>
            <a:endParaRPr lang="bg-BG" dirty="0"/>
          </a:p>
        </p:txBody>
      </p:sp>
      <p:sp>
        <p:nvSpPr>
          <p:cNvPr id="5" name="Slide Number Placeholder 4"/>
          <p:cNvSpPr>
            <a:spLocks noGrp="1"/>
          </p:cNvSpPr>
          <p:nvPr>
            <p:ph type="sldNum" sz="quarter" idx="12"/>
          </p:nvPr>
        </p:nvSpPr>
        <p:spPr/>
        <p:txBody>
          <a:bodyPr/>
          <a:lstStyle/>
          <a:p>
            <a:fld id="{CE81DD55-8633-4C38-8D98-77C651BAB762}" type="slidenum">
              <a:rPr lang="bg-BG" smtClean="0"/>
              <a:t>‹#›</a:t>
            </a:fld>
            <a:endParaRPr lang="bg-BG"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разе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BBA3DE-91B0-483D-899D-F11404BC7FE0}" type="datetimeFigureOut">
              <a:rPr lang="bg-BG" smtClean="0"/>
              <a:t>4.12.2019 г.</a:t>
            </a:fld>
            <a:endParaRPr lang="bg-BG" dirty="0"/>
          </a:p>
        </p:txBody>
      </p:sp>
      <p:sp>
        <p:nvSpPr>
          <p:cNvPr id="3" name="Footer Placeholder 2"/>
          <p:cNvSpPr>
            <a:spLocks noGrp="1"/>
          </p:cNvSpPr>
          <p:nvPr>
            <p:ph type="ftr" sz="quarter" idx="11"/>
          </p:nvPr>
        </p:nvSpPr>
        <p:spPr/>
        <p:txBody>
          <a:bodyPr/>
          <a:lstStyle/>
          <a:p>
            <a:endParaRPr lang="bg-BG" dirty="0"/>
          </a:p>
        </p:txBody>
      </p:sp>
      <p:sp>
        <p:nvSpPr>
          <p:cNvPr id="4" name="Slide Number Placeholder 3"/>
          <p:cNvSpPr>
            <a:spLocks noGrp="1"/>
          </p:cNvSpPr>
          <p:nvPr>
            <p:ph type="sldNum" sz="quarter" idx="12"/>
          </p:nvPr>
        </p:nvSpPr>
        <p:spPr/>
        <p:txBody>
          <a:bodyPr/>
          <a:lstStyle/>
          <a:p>
            <a:fld id="{CE81DD55-8633-4C38-8D98-77C651BAB762}" type="slidenum">
              <a:rPr lang="bg-BG" smtClean="0"/>
              <a:t>‹#›</a:t>
            </a:fld>
            <a:endParaRPr lang="bg-BG"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Съдържание с надпис">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bg-BG" smtClean="0"/>
              <a:t>Редакт. стил загл. образец</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bg-BG" smtClean="0"/>
              <a:t>Щракнете, за да редактирате стиловете на текста в образеца</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bg-BG" smtClean="0"/>
              <a:t>Щракнете, за да редактирате стиловете на текста в образеца</a:t>
            </a:r>
          </a:p>
        </p:txBody>
      </p:sp>
      <p:sp>
        <p:nvSpPr>
          <p:cNvPr id="5" name="Date Placeholder 4"/>
          <p:cNvSpPr>
            <a:spLocks noGrp="1"/>
          </p:cNvSpPr>
          <p:nvPr>
            <p:ph type="dt" sz="half" idx="10"/>
          </p:nvPr>
        </p:nvSpPr>
        <p:spPr/>
        <p:txBody>
          <a:bodyPr/>
          <a:lstStyle/>
          <a:p>
            <a:fld id="{A1BBA3DE-91B0-483D-899D-F11404BC7FE0}" type="datetimeFigureOut">
              <a:rPr lang="bg-BG" smtClean="0"/>
              <a:t>4.12.2019 г.</a:t>
            </a:fld>
            <a:endParaRPr lang="bg-BG" dirty="0"/>
          </a:p>
        </p:txBody>
      </p:sp>
      <p:sp>
        <p:nvSpPr>
          <p:cNvPr id="6" name="Footer Placeholder 5"/>
          <p:cNvSpPr>
            <a:spLocks noGrp="1"/>
          </p:cNvSpPr>
          <p:nvPr>
            <p:ph type="ftr" sz="quarter" idx="11"/>
          </p:nvPr>
        </p:nvSpPr>
        <p:spPr/>
        <p:txBody>
          <a:bodyPr/>
          <a:lstStyle/>
          <a:p>
            <a:endParaRPr lang="bg-BG" dirty="0"/>
          </a:p>
        </p:txBody>
      </p:sp>
      <p:sp>
        <p:nvSpPr>
          <p:cNvPr id="7" name="Slide Number Placeholder 6"/>
          <p:cNvSpPr>
            <a:spLocks noGrp="1"/>
          </p:cNvSpPr>
          <p:nvPr>
            <p:ph type="sldNum" sz="quarter" idx="12"/>
          </p:nvPr>
        </p:nvSpPr>
        <p:spPr/>
        <p:txBody>
          <a:bodyPr/>
          <a:lstStyle/>
          <a:p>
            <a:fld id="{CE81DD55-8633-4C38-8D98-77C651BAB762}" type="slidenum">
              <a:rPr lang="bg-BG" smtClean="0"/>
              <a:t>‹#›</a:t>
            </a:fld>
            <a:endParaRPr lang="bg-BG" dirty="0"/>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Картина с надпис">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bg-BG" smtClean="0"/>
              <a:t>Редакт. стил загл. образец</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bg-BG" smtClean="0"/>
              <a:t>Щракнете върху иконата, за да добавите картина</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bg-BG" smtClean="0"/>
              <a:t>Щракнете, за да редактирате стиловете на текста в образеца</a:t>
            </a:r>
          </a:p>
        </p:txBody>
      </p:sp>
      <p:sp>
        <p:nvSpPr>
          <p:cNvPr id="5" name="Date Placeholder 4"/>
          <p:cNvSpPr>
            <a:spLocks noGrp="1"/>
          </p:cNvSpPr>
          <p:nvPr>
            <p:ph type="dt" sz="half" idx="10"/>
          </p:nvPr>
        </p:nvSpPr>
        <p:spPr/>
        <p:txBody>
          <a:bodyPr/>
          <a:lstStyle/>
          <a:p>
            <a:fld id="{A1BBA3DE-91B0-483D-899D-F11404BC7FE0}" type="datetimeFigureOut">
              <a:rPr lang="bg-BG" smtClean="0"/>
              <a:t>4.12.2019 г.</a:t>
            </a:fld>
            <a:endParaRPr lang="bg-BG" dirty="0"/>
          </a:p>
        </p:txBody>
      </p:sp>
      <p:sp>
        <p:nvSpPr>
          <p:cNvPr id="6" name="Footer Placeholder 5"/>
          <p:cNvSpPr>
            <a:spLocks noGrp="1"/>
          </p:cNvSpPr>
          <p:nvPr>
            <p:ph type="ftr" sz="quarter" idx="11"/>
          </p:nvPr>
        </p:nvSpPr>
        <p:spPr/>
        <p:txBody>
          <a:bodyPr/>
          <a:lstStyle/>
          <a:p>
            <a:endParaRPr lang="bg-BG" dirty="0"/>
          </a:p>
        </p:txBody>
      </p:sp>
      <p:sp>
        <p:nvSpPr>
          <p:cNvPr id="7" name="Slide Number Placeholder 6"/>
          <p:cNvSpPr>
            <a:spLocks noGrp="1"/>
          </p:cNvSpPr>
          <p:nvPr>
            <p:ph type="sldNum" sz="quarter" idx="12"/>
          </p:nvPr>
        </p:nvSpPr>
        <p:spPr/>
        <p:txBody>
          <a:bodyPr/>
          <a:lstStyle/>
          <a:p>
            <a:fld id="{CE81DD55-8633-4C38-8D98-77C651BAB762}" type="slidenum">
              <a:rPr lang="bg-BG" smtClean="0"/>
              <a:t>‹#›</a:t>
            </a:fld>
            <a:endParaRPr lang="bg-BG"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bg-BG" smtClean="0"/>
              <a:t>Редакт. стил загл. образец</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bg-BG" smtClean="0"/>
              <a:t>Щракнете, за да редактирате стиловете на текста в образеца</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A1BBA3DE-91B0-483D-899D-F11404BC7FE0}" type="datetimeFigureOut">
              <a:rPr lang="bg-BG" smtClean="0"/>
              <a:t>4.12.2019 г.</a:t>
            </a:fld>
            <a:endParaRPr lang="bg-BG" dirty="0"/>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bg-BG" dirty="0"/>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CE81DD55-8633-4C38-8D98-77C651BAB762}" type="slidenum">
              <a:rPr lang="bg-BG" smtClean="0"/>
              <a:t>‹#›</a:t>
            </a:fld>
            <a:endParaRPr lang="bg-BG" dirty="0"/>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mlsp.government.bg/"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ctrTitle"/>
          </p:nvPr>
        </p:nvSpPr>
        <p:spPr>
          <a:xfrm>
            <a:off x="611560" y="404665"/>
            <a:ext cx="7772400" cy="1872208"/>
          </a:xfrm>
        </p:spPr>
        <p:txBody>
          <a:bodyPr>
            <a:noAutofit/>
          </a:bodyPr>
          <a:lstStyle/>
          <a:p>
            <a:pPr algn="ctr"/>
            <a:r>
              <a:rPr lang="bg-BG" sz="3600" b="1" i="1" dirty="0" smtClean="0">
                <a:solidFill>
                  <a:schemeClr val="tx2">
                    <a:lumMod val="75000"/>
                  </a:schemeClr>
                </a:solidFill>
                <a:effectLst>
                  <a:outerShdw blurRad="38100" dist="38100" dir="2700000" algn="tl">
                    <a:srgbClr val="000000">
                      <a:alpha val="43137"/>
                    </a:srgbClr>
                  </a:outerShdw>
                </a:effectLst>
              </a:rPr>
              <a:t/>
            </a:r>
            <a:br>
              <a:rPr lang="bg-BG" sz="3600" b="1" i="1" dirty="0" smtClean="0">
                <a:solidFill>
                  <a:schemeClr val="tx2">
                    <a:lumMod val="75000"/>
                  </a:schemeClr>
                </a:solidFill>
                <a:effectLst>
                  <a:outerShdw blurRad="38100" dist="38100" dir="2700000" algn="tl">
                    <a:srgbClr val="000000">
                      <a:alpha val="43137"/>
                    </a:srgbClr>
                  </a:outerShdw>
                </a:effectLst>
              </a:rPr>
            </a:br>
            <a:r>
              <a:rPr lang="bg-BG" sz="3600" b="1" i="1" dirty="0">
                <a:solidFill>
                  <a:schemeClr val="tx2">
                    <a:lumMod val="75000"/>
                  </a:schemeClr>
                </a:solidFill>
                <a:effectLst>
                  <a:outerShdw blurRad="38100" dist="38100" dir="2700000" algn="tl">
                    <a:srgbClr val="000000">
                      <a:alpha val="43137"/>
                    </a:srgbClr>
                  </a:outerShdw>
                </a:effectLst>
              </a:rPr>
              <a:t/>
            </a:r>
            <a:br>
              <a:rPr lang="bg-BG" sz="3600" b="1" i="1" dirty="0">
                <a:solidFill>
                  <a:schemeClr val="tx2">
                    <a:lumMod val="75000"/>
                  </a:schemeClr>
                </a:solidFill>
                <a:effectLst>
                  <a:outerShdw blurRad="38100" dist="38100" dir="2700000" algn="tl">
                    <a:srgbClr val="000000">
                      <a:alpha val="43137"/>
                    </a:srgbClr>
                  </a:outerShdw>
                </a:effectLst>
              </a:rPr>
            </a:br>
            <a:r>
              <a:rPr lang="bg-BG" sz="3600" b="1" i="1" dirty="0" smtClean="0">
                <a:solidFill>
                  <a:schemeClr val="tx2">
                    <a:lumMod val="75000"/>
                  </a:schemeClr>
                </a:solidFill>
                <a:effectLst>
                  <a:outerShdw blurRad="38100" dist="38100" dir="2700000" algn="tl">
                    <a:srgbClr val="000000">
                      <a:alpha val="43137"/>
                    </a:srgbClr>
                  </a:outerShdw>
                </a:effectLst>
              </a:rPr>
              <a:t/>
            </a:r>
            <a:br>
              <a:rPr lang="bg-BG" sz="3600" b="1" i="1" dirty="0" smtClean="0">
                <a:solidFill>
                  <a:schemeClr val="tx2">
                    <a:lumMod val="75000"/>
                  </a:schemeClr>
                </a:solidFill>
                <a:effectLst>
                  <a:outerShdw blurRad="38100" dist="38100" dir="2700000" algn="tl">
                    <a:srgbClr val="000000">
                      <a:alpha val="43137"/>
                    </a:srgbClr>
                  </a:outerShdw>
                </a:effectLst>
              </a:rPr>
            </a:br>
            <a:r>
              <a:rPr lang="bg-BG" sz="3600" b="1" i="1" dirty="0" smtClean="0">
                <a:solidFill>
                  <a:schemeClr val="accent3">
                    <a:lumMod val="40000"/>
                    <a:lumOff val="60000"/>
                  </a:schemeClr>
                </a:solidFill>
                <a:effectLst>
                  <a:outerShdw blurRad="38100" dist="38100" dir="2700000" algn="tl">
                    <a:srgbClr val="000000">
                      <a:alpha val="43137"/>
                    </a:srgbClr>
                  </a:outerShdw>
                </a:effectLst>
                <a:latin typeface="+mn-lt"/>
              </a:rPr>
              <a:t>Стратегия за корпоративна социална отговорност 2019 – 20</a:t>
            </a:r>
            <a:r>
              <a:rPr lang="en-US" sz="3600" b="1" i="1" dirty="0" smtClean="0">
                <a:solidFill>
                  <a:schemeClr val="accent3">
                    <a:lumMod val="40000"/>
                    <a:lumOff val="60000"/>
                  </a:schemeClr>
                </a:solidFill>
                <a:effectLst>
                  <a:outerShdw blurRad="38100" dist="38100" dir="2700000" algn="tl">
                    <a:srgbClr val="000000">
                      <a:alpha val="43137"/>
                    </a:srgbClr>
                  </a:outerShdw>
                </a:effectLst>
                <a:latin typeface="+mn-lt"/>
              </a:rPr>
              <a:t>2</a:t>
            </a:r>
            <a:r>
              <a:rPr lang="bg-BG" sz="3600" b="1" i="1" dirty="0" smtClean="0">
                <a:solidFill>
                  <a:schemeClr val="accent3">
                    <a:lumMod val="40000"/>
                    <a:lumOff val="60000"/>
                  </a:schemeClr>
                </a:solidFill>
                <a:effectLst>
                  <a:outerShdw blurRad="38100" dist="38100" dir="2700000" algn="tl">
                    <a:srgbClr val="000000">
                      <a:alpha val="43137"/>
                    </a:srgbClr>
                  </a:outerShdw>
                </a:effectLst>
                <a:latin typeface="+mn-lt"/>
              </a:rPr>
              <a:t>3 г.</a:t>
            </a:r>
            <a:endParaRPr lang="bg-BG" sz="3600" b="1" i="1" dirty="0">
              <a:solidFill>
                <a:schemeClr val="accent3">
                  <a:lumMod val="40000"/>
                  <a:lumOff val="60000"/>
                </a:schemeClr>
              </a:solidFill>
              <a:effectLst>
                <a:outerShdw blurRad="38100" dist="38100" dir="2700000" algn="tl">
                  <a:srgbClr val="000000">
                    <a:alpha val="43137"/>
                  </a:srgbClr>
                </a:outerShdw>
              </a:effectLst>
              <a:latin typeface="+mn-lt"/>
            </a:endParaRPr>
          </a:p>
        </p:txBody>
      </p:sp>
      <p:sp>
        <p:nvSpPr>
          <p:cNvPr id="3" name="TextBox 2"/>
          <p:cNvSpPr txBox="1"/>
          <p:nvPr/>
        </p:nvSpPr>
        <p:spPr>
          <a:xfrm>
            <a:off x="1379136" y="4583432"/>
            <a:ext cx="6480720" cy="707886"/>
          </a:xfrm>
          <a:prstGeom prst="rect">
            <a:avLst/>
          </a:prstGeom>
          <a:noFill/>
        </p:spPr>
        <p:txBody>
          <a:bodyPr wrap="square" rtlCol="0">
            <a:spAutoFit/>
          </a:bodyPr>
          <a:lstStyle/>
          <a:p>
            <a:pPr algn="ctr"/>
            <a:r>
              <a:rPr lang="bg-BG" sz="2000" i="1" dirty="0">
                <a:solidFill>
                  <a:srgbClr val="002060"/>
                </a:solidFill>
              </a:rPr>
              <a:t>Дирекция „Жизнено равнище, </a:t>
            </a:r>
          </a:p>
          <a:p>
            <a:pPr algn="ctr"/>
            <a:r>
              <a:rPr lang="bg-BG" sz="2000" i="1" dirty="0">
                <a:solidFill>
                  <a:srgbClr val="002060"/>
                </a:solidFill>
              </a:rPr>
              <a:t>демографска политика и социални инвестиции“</a:t>
            </a:r>
          </a:p>
        </p:txBody>
      </p:sp>
      <p:sp>
        <p:nvSpPr>
          <p:cNvPr id="4" name="TextBox 3"/>
          <p:cNvSpPr txBox="1"/>
          <p:nvPr/>
        </p:nvSpPr>
        <p:spPr>
          <a:xfrm>
            <a:off x="702349" y="6309320"/>
            <a:ext cx="7632848" cy="369332"/>
          </a:xfrm>
          <a:prstGeom prst="rect">
            <a:avLst/>
          </a:prstGeom>
          <a:noFill/>
        </p:spPr>
        <p:txBody>
          <a:bodyPr wrap="square" rtlCol="0">
            <a:spAutoFit/>
          </a:bodyPr>
          <a:lstStyle/>
          <a:p>
            <a:pPr algn="ctr"/>
            <a:r>
              <a:rPr lang="bg-BG" i="1" dirty="0">
                <a:solidFill>
                  <a:srgbClr val="002060"/>
                </a:solidFill>
              </a:rPr>
              <a:t>Министерство на труда и социалната политика</a:t>
            </a:r>
          </a:p>
        </p:txBody>
      </p:sp>
    </p:spTree>
    <p:extLst>
      <p:ext uri="{BB962C8B-B14F-4D97-AF65-F5344CB8AC3E}">
        <p14:creationId xmlns:p14="http://schemas.microsoft.com/office/powerpoint/2010/main" val="36644290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авоъгълник 2"/>
          <p:cNvSpPr/>
          <p:nvPr/>
        </p:nvSpPr>
        <p:spPr>
          <a:xfrm>
            <a:off x="2234009" y="1074690"/>
            <a:ext cx="4536504" cy="523220"/>
          </a:xfrm>
          <a:prstGeom prst="rect">
            <a:avLst/>
          </a:prstGeom>
        </p:spPr>
        <p:txBody>
          <a:bodyPr wrap="square">
            <a:spAutoFit/>
          </a:bodyPr>
          <a:lstStyle/>
          <a:p>
            <a:pPr algn="ctr"/>
            <a:r>
              <a:rPr lang="bg-BG" sz="2800" b="1" i="1" dirty="0" smtClean="0">
                <a:solidFill>
                  <a:srgbClr val="002060"/>
                </a:solidFill>
              </a:rPr>
              <a:t>СТРУКТУРА</a:t>
            </a:r>
            <a:endParaRPr lang="ru-RU" sz="2800" b="1" i="1" dirty="0">
              <a:solidFill>
                <a:srgbClr val="002060"/>
              </a:solidFill>
            </a:endParaRPr>
          </a:p>
        </p:txBody>
      </p:sp>
      <p:sp>
        <p:nvSpPr>
          <p:cNvPr id="4" name="Правоъгълник 3"/>
          <p:cNvSpPr/>
          <p:nvPr/>
        </p:nvSpPr>
        <p:spPr>
          <a:xfrm>
            <a:off x="334975" y="1989793"/>
            <a:ext cx="8352928" cy="3385542"/>
          </a:xfrm>
          <a:prstGeom prst="rect">
            <a:avLst/>
          </a:prstGeom>
        </p:spPr>
        <p:txBody>
          <a:bodyPr wrap="square">
            <a:spAutoFit/>
          </a:bodyPr>
          <a:lstStyle/>
          <a:p>
            <a:pPr algn="ctr"/>
            <a:endParaRPr lang="bg-BG" b="1" i="1" dirty="0" smtClean="0">
              <a:solidFill>
                <a:srgbClr val="002060"/>
              </a:solidFill>
            </a:endParaRPr>
          </a:p>
          <a:p>
            <a:pPr marL="285750" indent="-285750">
              <a:buFont typeface="Wingdings" panose="05000000000000000000" pitchFamily="2" charset="2"/>
              <a:buChar char="Ø"/>
            </a:pPr>
            <a:r>
              <a:rPr lang="ru-RU" sz="2800" b="1" i="1" dirty="0">
                <a:solidFill>
                  <a:srgbClr val="002060"/>
                </a:solidFill>
              </a:rPr>
              <a:t> </a:t>
            </a:r>
            <a:r>
              <a:rPr lang="ru-RU" sz="2800" b="1" i="1" dirty="0" smtClean="0">
                <a:solidFill>
                  <a:srgbClr val="002060"/>
                </a:solidFill>
              </a:rPr>
              <a:t>  </a:t>
            </a:r>
            <a:r>
              <a:rPr lang="bg-BG" sz="2400" b="1" i="1" dirty="0" smtClean="0">
                <a:solidFill>
                  <a:srgbClr val="002060"/>
                </a:solidFill>
              </a:rPr>
              <a:t>Анализ на ситуацията в сектора</a:t>
            </a:r>
          </a:p>
          <a:p>
            <a:r>
              <a:rPr lang="bg-BG" sz="2400" b="1" i="1" dirty="0" smtClean="0">
                <a:solidFill>
                  <a:srgbClr val="002060"/>
                </a:solidFill>
              </a:rPr>
              <a:t>	</a:t>
            </a:r>
          </a:p>
          <a:p>
            <a:pPr marL="285750" indent="-285750">
              <a:buFont typeface="Wingdings" panose="05000000000000000000" pitchFamily="2" charset="2"/>
              <a:buChar char="Ø"/>
            </a:pPr>
            <a:r>
              <a:rPr lang="bg-BG" sz="2400" b="1" i="1" dirty="0" smtClean="0">
                <a:solidFill>
                  <a:srgbClr val="002060"/>
                </a:solidFill>
              </a:rPr>
              <a:t>   Визия за развитието на КСО. Принципи и цели </a:t>
            </a:r>
          </a:p>
          <a:p>
            <a:r>
              <a:rPr lang="bg-BG" sz="2400" b="1" i="1" dirty="0" smtClean="0">
                <a:solidFill>
                  <a:srgbClr val="002060"/>
                </a:solidFill>
              </a:rPr>
              <a:t>	</a:t>
            </a:r>
          </a:p>
          <a:p>
            <a:pPr marL="285750" indent="-285750">
              <a:buFont typeface="Wingdings" panose="05000000000000000000" pitchFamily="2" charset="2"/>
              <a:buChar char="Ø"/>
            </a:pPr>
            <a:r>
              <a:rPr lang="bg-BG" sz="2400" b="1" i="1" dirty="0" smtClean="0">
                <a:solidFill>
                  <a:srgbClr val="002060"/>
                </a:solidFill>
              </a:rPr>
              <a:t>   Изпълнение, отчитане, мониторинг и финансиране на дейностите</a:t>
            </a:r>
          </a:p>
          <a:p>
            <a:endParaRPr lang="bg-BG" sz="2400" b="1" i="1" dirty="0">
              <a:solidFill>
                <a:schemeClr val="tx2">
                  <a:lumMod val="60000"/>
                  <a:lumOff val="40000"/>
                </a:schemeClr>
              </a:solidFill>
            </a:endParaRPr>
          </a:p>
        </p:txBody>
      </p:sp>
    </p:spTree>
    <p:extLst>
      <p:ext uri="{BB962C8B-B14F-4D97-AF65-F5344CB8AC3E}">
        <p14:creationId xmlns:p14="http://schemas.microsoft.com/office/powerpoint/2010/main" val="17352777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авоъгълник 1"/>
          <p:cNvSpPr/>
          <p:nvPr/>
        </p:nvSpPr>
        <p:spPr>
          <a:xfrm>
            <a:off x="467544" y="1988840"/>
            <a:ext cx="8352928" cy="2677656"/>
          </a:xfrm>
          <a:prstGeom prst="rect">
            <a:avLst/>
          </a:prstGeom>
          <a:ln>
            <a:solidFill>
              <a:schemeClr val="tx2">
                <a:lumMod val="60000"/>
                <a:lumOff val="40000"/>
              </a:schemeClr>
            </a:solidFill>
          </a:ln>
        </p:spPr>
        <p:txBody>
          <a:bodyPr wrap="square">
            <a:spAutoFit/>
          </a:bodyPr>
          <a:lstStyle/>
          <a:p>
            <a:pPr lvl="0" algn="ctr">
              <a:spcAft>
                <a:spcPts val="0"/>
              </a:spcAft>
              <a:tabLst>
                <a:tab pos="630555" algn="l"/>
              </a:tabLst>
            </a:pPr>
            <a:r>
              <a:rPr lang="bg-BG" sz="2800" i="1" dirty="0" smtClean="0">
                <a:solidFill>
                  <a:srgbClr val="002060"/>
                </a:solidFill>
              </a:rPr>
              <a:t>Основна цел на Стратегията е  конкурентоспособен</a:t>
            </a:r>
            <a:r>
              <a:rPr lang="ru-RU" sz="2800" i="1" dirty="0" smtClean="0">
                <a:solidFill>
                  <a:srgbClr val="002060"/>
                </a:solidFill>
              </a:rPr>
              <a:t>, </a:t>
            </a:r>
            <a:r>
              <a:rPr lang="ru-RU" sz="2800" i="1" dirty="0">
                <a:solidFill>
                  <a:srgbClr val="002060"/>
                </a:solidFill>
              </a:rPr>
              <a:t>привлекателен за работната сила, социално приобщаващ </a:t>
            </a:r>
            <a:r>
              <a:rPr lang="ru-RU" sz="2800" i="1" dirty="0" smtClean="0">
                <a:solidFill>
                  <a:srgbClr val="002060"/>
                </a:solidFill>
              </a:rPr>
              <a:t>бизнес и работна среда, осигуряващи </a:t>
            </a:r>
            <a:r>
              <a:rPr lang="ru-RU" sz="2800" i="1" dirty="0">
                <a:solidFill>
                  <a:srgbClr val="002060"/>
                </a:solidFill>
              </a:rPr>
              <a:t>достоен труд и баланс на интересите между заинтересованите страни. </a:t>
            </a:r>
            <a:endParaRPr lang="bg-BG" sz="2800" i="1" dirty="0">
              <a:solidFill>
                <a:srgbClr val="002060"/>
              </a:solidFill>
            </a:endParaRPr>
          </a:p>
        </p:txBody>
      </p:sp>
      <p:sp>
        <p:nvSpPr>
          <p:cNvPr id="3" name="Rectangle 2"/>
          <p:cNvSpPr/>
          <p:nvPr/>
        </p:nvSpPr>
        <p:spPr>
          <a:xfrm>
            <a:off x="1043608" y="505870"/>
            <a:ext cx="6552728" cy="584775"/>
          </a:xfrm>
          <a:prstGeom prst="rect">
            <a:avLst/>
          </a:prstGeom>
        </p:spPr>
        <p:txBody>
          <a:bodyPr wrap="square">
            <a:spAutoFit/>
          </a:bodyPr>
          <a:lstStyle/>
          <a:p>
            <a:pPr lvl="0" algn="ctr">
              <a:spcAft>
                <a:spcPts val="0"/>
              </a:spcAft>
              <a:tabLst>
                <a:tab pos="630555" algn="l"/>
              </a:tabLst>
            </a:pPr>
            <a:r>
              <a:rPr lang="bg-BG" sz="3200" i="1" dirty="0" smtClean="0">
                <a:solidFill>
                  <a:srgbClr val="002060"/>
                </a:solidFill>
              </a:rPr>
              <a:t>Визия за развитието на КСО</a:t>
            </a:r>
            <a:endParaRPr lang="bg-BG" sz="3200" i="1" dirty="0">
              <a:solidFill>
                <a:srgbClr val="002060"/>
              </a:solidFill>
            </a:endParaRPr>
          </a:p>
        </p:txBody>
      </p:sp>
    </p:spTree>
    <p:extLst>
      <p:ext uri="{BB962C8B-B14F-4D97-AF65-F5344CB8AC3E}">
        <p14:creationId xmlns:p14="http://schemas.microsoft.com/office/powerpoint/2010/main" val="327074723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авоъгълник 1"/>
          <p:cNvSpPr/>
          <p:nvPr/>
        </p:nvSpPr>
        <p:spPr>
          <a:xfrm>
            <a:off x="323528" y="332656"/>
            <a:ext cx="8568952" cy="584775"/>
          </a:xfrm>
          <a:prstGeom prst="rect">
            <a:avLst/>
          </a:prstGeom>
        </p:spPr>
        <p:txBody>
          <a:bodyPr wrap="square">
            <a:spAutoFit/>
          </a:bodyPr>
          <a:lstStyle/>
          <a:p>
            <a:pPr lvl="0" algn="ctr">
              <a:tabLst>
                <a:tab pos="540385" algn="l"/>
              </a:tabLst>
            </a:pPr>
            <a:r>
              <a:rPr lang="bg-BG" sz="3200" i="1" dirty="0" smtClean="0">
                <a:solidFill>
                  <a:srgbClr val="002060"/>
                </a:solidFill>
              </a:rPr>
              <a:t>Водещи принципи</a:t>
            </a:r>
            <a:endParaRPr lang="bg-BG" sz="3200" i="1" dirty="0">
              <a:solidFill>
                <a:srgbClr val="002060"/>
              </a:solidFill>
            </a:endParaRPr>
          </a:p>
        </p:txBody>
      </p:sp>
      <p:sp>
        <p:nvSpPr>
          <p:cNvPr id="3" name="Oval 2"/>
          <p:cNvSpPr/>
          <p:nvPr/>
        </p:nvSpPr>
        <p:spPr>
          <a:xfrm>
            <a:off x="546212" y="1076020"/>
            <a:ext cx="3528392" cy="1800200"/>
          </a:xfrm>
          <a:prstGeom prst="ellipse">
            <a:avLst/>
          </a:prstGeom>
          <a:solidFill>
            <a:schemeClr val="tx2">
              <a:lumMod val="20000"/>
              <a:lumOff val="8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bg-BG" sz="2400" i="1" dirty="0">
                <a:solidFill>
                  <a:srgbClr val="002060"/>
                </a:solidFill>
              </a:rPr>
              <a:t>Партньорство и диалог</a:t>
            </a:r>
            <a:endParaRPr lang="bg-BG" sz="2400" dirty="0"/>
          </a:p>
        </p:txBody>
      </p:sp>
      <p:sp>
        <p:nvSpPr>
          <p:cNvPr id="4" name="Oval 3"/>
          <p:cNvSpPr/>
          <p:nvPr/>
        </p:nvSpPr>
        <p:spPr>
          <a:xfrm>
            <a:off x="4912360" y="1076020"/>
            <a:ext cx="3528392" cy="1800200"/>
          </a:xfrm>
          <a:prstGeom prst="ellipse">
            <a:avLst/>
          </a:prstGeom>
          <a:solidFill>
            <a:schemeClr val="tx2">
              <a:lumMod val="20000"/>
              <a:lumOff val="8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bg-BG" sz="2400" i="1" dirty="0" smtClean="0">
                <a:solidFill>
                  <a:srgbClr val="002060"/>
                </a:solidFill>
              </a:rPr>
              <a:t>Устойчивост </a:t>
            </a:r>
            <a:r>
              <a:rPr lang="bg-BG" sz="2400" i="1" dirty="0">
                <a:solidFill>
                  <a:srgbClr val="002060"/>
                </a:solidFill>
              </a:rPr>
              <a:t>във времето</a:t>
            </a:r>
          </a:p>
        </p:txBody>
      </p:sp>
      <p:sp>
        <p:nvSpPr>
          <p:cNvPr id="10" name="Oval 9"/>
          <p:cNvSpPr/>
          <p:nvPr/>
        </p:nvSpPr>
        <p:spPr>
          <a:xfrm>
            <a:off x="2843808" y="2648879"/>
            <a:ext cx="3528392" cy="1800200"/>
          </a:xfrm>
          <a:prstGeom prst="ellipse">
            <a:avLst/>
          </a:prstGeom>
          <a:solidFill>
            <a:schemeClr val="tx2">
              <a:lumMod val="20000"/>
              <a:lumOff val="8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ru-RU" sz="2400" i="1" dirty="0">
                <a:solidFill>
                  <a:srgbClr val="002060"/>
                </a:solidFill>
              </a:rPr>
              <a:t>Концентрация</a:t>
            </a:r>
          </a:p>
        </p:txBody>
      </p:sp>
      <p:sp>
        <p:nvSpPr>
          <p:cNvPr id="12" name="Oval 11"/>
          <p:cNvSpPr/>
          <p:nvPr/>
        </p:nvSpPr>
        <p:spPr>
          <a:xfrm>
            <a:off x="467544" y="4293096"/>
            <a:ext cx="3528392" cy="1800200"/>
          </a:xfrm>
          <a:prstGeom prst="ellipse">
            <a:avLst/>
          </a:prstGeom>
          <a:solidFill>
            <a:schemeClr val="tx2">
              <a:lumMod val="20000"/>
              <a:lumOff val="8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bg-BG" sz="2400" i="1" dirty="0" smtClean="0">
                <a:solidFill>
                  <a:srgbClr val="002060"/>
                </a:solidFill>
              </a:rPr>
              <a:t>Всеобхватност</a:t>
            </a:r>
            <a:endParaRPr lang="bg-BG" sz="2400" i="1" dirty="0">
              <a:solidFill>
                <a:srgbClr val="002060"/>
              </a:solidFill>
            </a:endParaRPr>
          </a:p>
        </p:txBody>
      </p:sp>
      <p:sp>
        <p:nvSpPr>
          <p:cNvPr id="13" name="Oval 12"/>
          <p:cNvSpPr/>
          <p:nvPr/>
        </p:nvSpPr>
        <p:spPr>
          <a:xfrm>
            <a:off x="4920011" y="4430673"/>
            <a:ext cx="3528392" cy="1800200"/>
          </a:xfrm>
          <a:prstGeom prst="ellipse">
            <a:avLst/>
          </a:prstGeom>
          <a:solidFill>
            <a:schemeClr val="tx2">
              <a:lumMod val="20000"/>
              <a:lumOff val="8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bg-BG" sz="2400" i="1" dirty="0" smtClean="0">
                <a:solidFill>
                  <a:srgbClr val="002060"/>
                </a:solidFill>
              </a:rPr>
              <a:t>Допълняемост</a:t>
            </a:r>
            <a:endParaRPr lang="bg-BG" sz="2400" i="1" dirty="0">
              <a:solidFill>
                <a:srgbClr val="002060"/>
              </a:solidFill>
            </a:endParaRPr>
          </a:p>
        </p:txBody>
      </p:sp>
    </p:spTree>
    <p:extLst>
      <p:ext uri="{BB962C8B-B14F-4D97-AF65-F5344CB8AC3E}">
        <p14:creationId xmlns:p14="http://schemas.microsoft.com/office/powerpoint/2010/main" val="105786290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79712" y="476672"/>
            <a:ext cx="5256584" cy="584775"/>
          </a:xfrm>
          <a:prstGeom prst="rect">
            <a:avLst/>
          </a:prstGeom>
          <a:noFill/>
        </p:spPr>
        <p:txBody>
          <a:bodyPr wrap="square" rtlCol="0">
            <a:spAutoFit/>
          </a:bodyPr>
          <a:lstStyle/>
          <a:p>
            <a:pPr algn="ctr">
              <a:tabLst>
                <a:tab pos="540385" algn="l"/>
              </a:tabLst>
            </a:pPr>
            <a:r>
              <a:rPr lang="bg-BG" sz="3200" i="1" dirty="0">
                <a:solidFill>
                  <a:srgbClr val="002060"/>
                </a:solidFill>
              </a:rPr>
              <a:t>Стратегически цели</a:t>
            </a:r>
          </a:p>
        </p:txBody>
      </p:sp>
      <p:graphicFrame>
        <p:nvGraphicFramePr>
          <p:cNvPr id="3" name="Diagram 2"/>
          <p:cNvGraphicFramePr/>
          <p:nvPr>
            <p:extLst>
              <p:ext uri="{D42A27DB-BD31-4B8C-83A1-F6EECF244321}">
                <p14:modId xmlns:p14="http://schemas.microsoft.com/office/powerpoint/2010/main" val="2160354373"/>
              </p:ext>
            </p:extLst>
          </p:nvPr>
        </p:nvGraphicFramePr>
        <p:xfrm>
          <a:off x="179512" y="1340768"/>
          <a:ext cx="8736632" cy="48403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4834032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4000"/>
            <a:ext cx="6781800" cy="1600200"/>
          </a:xfrm>
        </p:spPr>
        <p:txBody>
          <a:bodyPr>
            <a:normAutofit/>
          </a:bodyPr>
          <a:lstStyle/>
          <a:p>
            <a:pPr algn="ctr"/>
            <a:r>
              <a:rPr lang="bg-BG" sz="2400" b="1" i="1" dirty="0">
                <a:solidFill>
                  <a:srgbClr val="0070C0"/>
                </a:solidFill>
                <a:latin typeface="+mn-lt"/>
              </a:rPr>
              <a:t>Роля на държавата</a:t>
            </a:r>
            <a:br>
              <a:rPr lang="bg-BG" sz="2400" b="1" i="1" dirty="0">
                <a:solidFill>
                  <a:srgbClr val="0070C0"/>
                </a:solidFill>
                <a:latin typeface="+mn-lt"/>
              </a:rPr>
            </a:br>
            <a:r>
              <a:rPr lang="bg-BG" sz="2400" b="1" i="1" dirty="0">
                <a:solidFill>
                  <a:srgbClr val="0070C0"/>
                </a:solidFill>
                <a:latin typeface="+mn-lt"/>
              </a:rPr>
              <a:t>за насърчаване на социално отговорни практики в обществото</a:t>
            </a:r>
          </a:p>
        </p:txBody>
      </p:sp>
      <p:graphicFrame>
        <p:nvGraphicFramePr>
          <p:cNvPr id="3" name="Diagram 2"/>
          <p:cNvGraphicFramePr/>
          <p:nvPr>
            <p:extLst>
              <p:ext uri="{D42A27DB-BD31-4B8C-83A1-F6EECF244321}">
                <p14:modId xmlns:p14="http://schemas.microsoft.com/office/powerpoint/2010/main" val="4071953527"/>
              </p:ext>
            </p:extLst>
          </p:nvPr>
        </p:nvGraphicFramePr>
        <p:xfrm>
          <a:off x="323528" y="1556792"/>
          <a:ext cx="8568952"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5507047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авоъгълник 1"/>
          <p:cNvSpPr/>
          <p:nvPr/>
        </p:nvSpPr>
        <p:spPr>
          <a:xfrm>
            <a:off x="611560" y="1988839"/>
            <a:ext cx="8064896" cy="1815882"/>
          </a:xfrm>
          <a:prstGeom prst="rect">
            <a:avLst/>
          </a:prstGeom>
        </p:spPr>
        <p:txBody>
          <a:bodyPr wrap="square">
            <a:spAutoFit/>
          </a:bodyPr>
          <a:lstStyle/>
          <a:p>
            <a:pPr lvl="0" algn="ctr">
              <a:tabLst>
                <a:tab pos="540385" algn="l"/>
              </a:tabLst>
            </a:pPr>
            <a:r>
              <a:rPr lang="bg-BG" sz="2800" b="1" i="1" dirty="0" smtClean="0">
                <a:solidFill>
                  <a:srgbClr val="002060"/>
                </a:solidFill>
              </a:rPr>
              <a:t>Стратегията </a:t>
            </a:r>
            <a:r>
              <a:rPr lang="bg-BG" sz="2800" b="1" i="1" dirty="0">
                <a:solidFill>
                  <a:srgbClr val="002060"/>
                </a:solidFill>
              </a:rPr>
              <a:t>предвижда редица мерки, структурирани за постигане на оперативните и стратегическите цели</a:t>
            </a:r>
          </a:p>
        </p:txBody>
      </p:sp>
      <p:sp>
        <p:nvSpPr>
          <p:cNvPr id="3" name="TextBox 2"/>
          <p:cNvSpPr txBox="1"/>
          <p:nvPr/>
        </p:nvSpPr>
        <p:spPr>
          <a:xfrm>
            <a:off x="1219083" y="826206"/>
            <a:ext cx="7272808" cy="584775"/>
          </a:xfrm>
          <a:prstGeom prst="rect">
            <a:avLst/>
          </a:prstGeom>
          <a:noFill/>
        </p:spPr>
        <p:txBody>
          <a:bodyPr wrap="square" rtlCol="0">
            <a:spAutoFit/>
          </a:bodyPr>
          <a:lstStyle/>
          <a:p>
            <a:pPr algn="ctr"/>
            <a:r>
              <a:rPr lang="bg-BG" sz="3200" i="1" dirty="0">
                <a:solidFill>
                  <a:srgbClr val="002060"/>
                </a:solidFill>
              </a:rPr>
              <a:t>Дейности за постигане на целите</a:t>
            </a:r>
          </a:p>
        </p:txBody>
      </p:sp>
    </p:spTree>
    <p:extLst>
      <p:ext uri="{BB962C8B-B14F-4D97-AF65-F5344CB8AC3E}">
        <p14:creationId xmlns:p14="http://schemas.microsoft.com/office/powerpoint/2010/main" val="172766365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980728"/>
            <a:ext cx="7704856" cy="4401205"/>
          </a:xfrm>
          <a:prstGeom prst="rect">
            <a:avLst/>
          </a:prstGeom>
          <a:noFill/>
        </p:spPr>
        <p:txBody>
          <a:bodyPr wrap="square" rtlCol="0">
            <a:spAutoFit/>
          </a:bodyPr>
          <a:lstStyle/>
          <a:p>
            <a:pPr algn="ctr"/>
            <a:r>
              <a:rPr lang="bg-BG" sz="2800" b="1" i="1" dirty="0" smtClean="0">
                <a:solidFill>
                  <a:srgbClr val="002060"/>
                </a:solidFill>
              </a:rPr>
              <a:t>По време на обсъждането на проекта за актуализирана Стратегия по КСО, като основно предизвикателство се очерта липсата на информираност относно същността на КСО, методите за прилагане, идентифицирането на предизвикателства, за чието преодоляване КСО може да се окаже решаваща</a:t>
            </a:r>
            <a:endParaRPr lang="bg-BG" sz="2800" b="1" i="1" dirty="0">
              <a:solidFill>
                <a:srgbClr val="002060"/>
              </a:solidFill>
            </a:endParaRPr>
          </a:p>
        </p:txBody>
      </p:sp>
    </p:spTree>
    <p:extLst>
      <p:ext uri="{BB962C8B-B14F-4D97-AF65-F5344CB8AC3E}">
        <p14:creationId xmlns:p14="http://schemas.microsoft.com/office/powerpoint/2010/main" val="57611470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авоъгълник 2"/>
          <p:cNvSpPr/>
          <p:nvPr/>
        </p:nvSpPr>
        <p:spPr>
          <a:xfrm>
            <a:off x="683568" y="1268760"/>
            <a:ext cx="7920880" cy="4401205"/>
          </a:xfrm>
          <a:prstGeom prst="rect">
            <a:avLst/>
          </a:prstGeom>
        </p:spPr>
        <p:txBody>
          <a:bodyPr wrap="square">
            <a:spAutoFit/>
          </a:bodyPr>
          <a:lstStyle/>
          <a:p>
            <a:pPr algn="ctr"/>
            <a:r>
              <a:rPr lang="ru-RU" sz="2800" b="1" i="1" dirty="0" smtClean="0">
                <a:solidFill>
                  <a:srgbClr val="002060"/>
                </a:solidFill>
              </a:rPr>
              <a:t>В отговор на това предизвикателство, в плана за изпълнение на Стратегията за 2020 и 2021 г. са залегнали редица мерки, свързани с организирането на информационни кампании и обучителни </a:t>
            </a:r>
            <a:r>
              <a:rPr lang="ru-RU" sz="2800" b="1" i="1" dirty="0" err="1" smtClean="0">
                <a:solidFill>
                  <a:srgbClr val="002060"/>
                </a:solidFill>
              </a:rPr>
              <a:t>семинари</a:t>
            </a:r>
            <a:r>
              <a:rPr lang="ru-RU" sz="2800" b="1" i="1" dirty="0" smtClean="0">
                <a:solidFill>
                  <a:srgbClr val="002060"/>
                </a:solidFill>
              </a:rPr>
              <a:t>, както за представители на социалните партньори, така и за служители на публичните </a:t>
            </a:r>
            <a:r>
              <a:rPr lang="ru-RU" sz="2800" b="1" i="1" dirty="0" err="1" smtClean="0">
                <a:solidFill>
                  <a:srgbClr val="002060"/>
                </a:solidFill>
              </a:rPr>
              <a:t>структури</a:t>
            </a:r>
            <a:endParaRPr lang="bg-BG" sz="2800" b="1" i="1" dirty="0">
              <a:solidFill>
                <a:srgbClr val="002060"/>
              </a:solidFill>
            </a:endParaRPr>
          </a:p>
        </p:txBody>
      </p:sp>
    </p:spTree>
    <p:extLst>
      <p:ext uri="{BB962C8B-B14F-4D97-AF65-F5344CB8AC3E}">
        <p14:creationId xmlns:p14="http://schemas.microsoft.com/office/powerpoint/2010/main" val="310770124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28" y="1484784"/>
            <a:ext cx="8496944" cy="3108543"/>
          </a:xfrm>
          <a:prstGeom prst="rect">
            <a:avLst/>
          </a:prstGeom>
          <a:noFill/>
        </p:spPr>
        <p:txBody>
          <a:bodyPr wrap="square" rtlCol="0">
            <a:spAutoFit/>
          </a:bodyPr>
          <a:lstStyle/>
          <a:p>
            <a:pPr algn="ctr"/>
            <a:r>
              <a:rPr lang="bg-BG" sz="2800" i="1" dirty="0" smtClean="0">
                <a:solidFill>
                  <a:srgbClr val="002060"/>
                </a:solidFill>
              </a:rPr>
              <a:t>Стратегията по корпоративна социална отговорност и плановете за нейното изпълнение  </a:t>
            </a:r>
            <a:r>
              <a:rPr lang="bg-BG" sz="2800" i="1" dirty="0">
                <a:solidFill>
                  <a:srgbClr val="002060"/>
                </a:solidFill>
              </a:rPr>
              <a:t>м</a:t>
            </a:r>
            <a:r>
              <a:rPr lang="bg-BG" sz="2800" i="1" dirty="0" smtClean="0">
                <a:solidFill>
                  <a:srgbClr val="002060"/>
                </a:solidFill>
              </a:rPr>
              <a:t>оже да бъдат видени на </a:t>
            </a:r>
          </a:p>
          <a:p>
            <a:pPr algn="ctr"/>
            <a:r>
              <a:rPr lang="bg-BG" sz="2800" i="1" dirty="0">
                <a:solidFill>
                  <a:srgbClr val="002060"/>
                </a:solidFill>
              </a:rPr>
              <a:t>и</a:t>
            </a:r>
            <a:r>
              <a:rPr lang="bg-BG" sz="2800" i="1" dirty="0" smtClean="0">
                <a:solidFill>
                  <a:srgbClr val="002060"/>
                </a:solidFill>
              </a:rPr>
              <a:t>нтернет страницата на МТСП</a:t>
            </a:r>
          </a:p>
          <a:p>
            <a:pPr algn="ctr"/>
            <a:r>
              <a:rPr lang="en-US" sz="2800" i="1" dirty="0">
                <a:solidFill>
                  <a:srgbClr val="002060"/>
                </a:solidFill>
                <a:hlinkClick r:id="rId2"/>
              </a:rPr>
              <a:t>https://</a:t>
            </a:r>
            <a:r>
              <a:rPr lang="en-US" sz="2800" i="1" dirty="0" smtClean="0">
                <a:solidFill>
                  <a:srgbClr val="002060"/>
                </a:solidFill>
                <a:hlinkClick r:id="rId2"/>
              </a:rPr>
              <a:t>www.mlsp.government.bg</a:t>
            </a:r>
            <a:endParaRPr lang="bg-BG" sz="2800" i="1" dirty="0" smtClean="0">
              <a:solidFill>
                <a:srgbClr val="002060"/>
              </a:solidFill>
            </a:endParaRPr>
          </a:p>
          <a:p>
            <a:pPr algn="ctr"/>
            <a:r>
              <a:rPr lang="bg-BG" sz="2800" i="1" dirty="0">
                <a:solidFill>
                  <a:srgbClr val="002060"/>
                </a:solidFill>
              </a:rPr>
              <a:t>р</a:t>
            </a:r>
            <a:r>
              <a:rPr lang="bg-BG" sz="2800" i="1" dirty="0" smtClean="0">
                <a:solidFill>
                  <a:srgbClr val="002060"/>
                </a:solidFill>
              </a:rPr>
              <a:t>убрика КСО</a:t>
            </a:r>
          </a:p>
          <a:p>
            <a:pPr algn="ctr"/>
            <a:endParaRPr lang="en-US" sz="2800" i="1" dirty="0" smtClean="0">
              <a:solidFill>
                <a:srgbClr val="002060"/>
              </a:solidFill>
            </a:endParaRPr>
          </a:p>
        </p:txBody>
      </p:sp>
      <p:pic>
        <p:nvPicPr>
          <p:cNvPr id="1026" name="Picture 2" descr="D:\KSO_.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8536" y="4509120"/>
            <a:ext cx="2066925"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426137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47664" y="2204864"/>
            <a:ext cx="6480720" cy="584775"/>
          </a:xfrm>
          <a:prstGeom prst="rect">
            <a:avLst/>
          </a:prstGeom>
          <a:noFill/>
        </p:spPr>
        <p:txBody>
          <a:bodyPr wrap="square" rtlCol="0">
            <a:spAutoFit/>
          </a:bodyPr>
          <a:lstStyle/>
          <a:p>
            <a:r>
              <a:rPr lang="bg-BG" sz="3200" b="1" i="1" dirty="0">
                <a:solidFill>
                  <a:srgbClr val="002060"/>
                </a:solidFill>
              </a:rPr>
              <a:t>Благодаря за вниманието!</a:t>
            </a:r>
          </a:p>
        </p:txBody>
      </p:sp>
      <p:sp>
        <p:nvSpPr>
          <p:cNvPr id="3" name="TextBox 2"/>
          <p:cNvSpPr txBox="1"/>
          <p:nvPr/>
        </p:nvSpPr>
        <p:spPr>
          <a:xfrm>
            <a:off x="1619672" y="3562860"/>
            <a:ext cx="5832648" cy="923330"/>
          </a:xfrm>
          <a:prstGeom prst="rect">
            <a:avLst/>
          </a:prstGeom>
          <a:noFill/>
        </p:spPr>
        <p:txBody>
          <a:bodyPr wrap="square" rtlCol="0">
            <a:spAutoFit/>
          </a:bodyPr>
          <a:lstStyle/>
          <a:p>
            <a:endParaRPr lang="bg-BG" i="1" dirty="0">
              <a:solidFill>
                <a:srgbClr val="002060"/>
              </a:solidFill>
            </a:endParaRPr>
          </a:p>
          <a:p>
            <a:r>
              <a:rPr lang="bg-BG" i="1" dirty="0">
                <a:solidFill>
                  <a:srgbClr val="002060"/>
                </a:solidFill>
              </a:rPr>
              <a:t>Дирекция „Жизнено равнище, </a:t>
            </a:r>
          </a:p>
          <a:p>
            <a:r>
              <a:rPr lang="bg-BG" i="1" dirty="0">
                <a:solidFill>
                  <a:srgbClr val="002060"/>
                </a:solidFill>
              </a:rPr>
              <a:t>демографска политика и социални инвестиции“</a:t>
            </a:r>
          </a:p>
        </p:txBody>
      </p:sp>
    </p:spTree>
    <p:extLst>
      <p:ext uri="{BB962C8B-B14F-4D97-AF65-F5344CB8AC3E}">
        <p14:creationId xmlns:p14="http://schemas.microsoft.com/office/powerpoint/2010/main" val="22896539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43608" y="1124744"/>
            <a:ext cx="7272808" cy="4401205"/>
          </a:xfrm>
          <a:prstGeom prst="rect">
            <a:avLst/>
          </a:prstGeom>
        </p:spPr>
        <p:txBody>
          <a:bodyPr wrap="square">
            <a:spAutoFit/>
          </a:bodyPr>
          <a:lstStyle/>
          <a:p>
            <a:pPr algn="ctr"/>
            <a:r>
              <a:rPr lang="bg-BG" sz="2800" b="1" i="1" dirty="0" smtClean="0">
                <a:solidFill>
                  <a:srgbClr val="002060"/>
                </a:solidFill>
              </a:rPr>
              <a:t>Стратегията </a:t>
            </a:r>
            <a:r>
              <a:rPr lang="bg-BG" sz="2800" b="1" i="1" dirty="0">
                <a:solidFill>
                  <a:srgbClr val="002060"/>
                </a:solidFill>
              </a:rPr>
              <a:t>е </a:t>
            </a:r>
            <a:r>
              <a:rPr lang="bg-BG" sz="2800" b="1" i="1" dirty="0" smtClean="0">
                <a:solidFill>
                  <a:srgbClr val="002060"/>
                </a:solidFill>
              </a:rPr>
              <a:t>разработена</a:t>
            </a:r>
            <a:r>
              <a:rPr lang="ru-RU" sz="2800" b="1" i="1" dirty="0" smtClean="0">
                <a:solidFill>
                  <a:srgbClr val="002060"/>
                </a:solidFill>
              </a:rPr>
              <a:t> </a:t>
            </a:r>
            <a:r>
              <a:rPr lang="ru-RU" sz="2800" b="1" i="1" dirty="0">
                <a:solidFill>
                  <a:srgbClr val="002060"/>
                </a:solidFill>
              </a:rPr>
              <a:t>в </a:t>
            </a:r>
            <a:r>
              <a:rPr lang="bg-BG" sz="2800" b="1" i="1" dirty="0" smtClean="0">
                <a:solidFill>
                  <a:srgbClr val="002060"/>
                </a:solidFill>
              </a:rPr>
              <a:t>изпълнение</a:t>
            </a:r>
            <a:r>
              <a:rPr lang="ru-RU" sz="2800" b="1" i="1" dirty="0" smtClean="0">
                <a:solidFill>
                  <a:srgbClr val="002060"/>
                </a:solidFill>
              </a:rPr>
              <a:t> </a:t>
            </a:r>
            <a:r>
              <a:rPr lang="ru-RU" sz="2800" b="1" i="1" dirty="0">
                <a:solidFill>
                  <a:srgbClr val="002060"/>
                </a:solidFill>
              </a:rPr>
              <a:t>на </a:t>
            </a:r>
            <a:r>
              <a:rPr lang="bg-BG" sz="2800" b="1" i="1" dirty="0" smtClean="0">
                <a:solidFill>
                  <a:srgbClr val="002060"/>
                </a:solidFill>
              </a:rPr>
              <a:t>Програмата</a:t>
            </a:r>
            <a:r>
              <a:rPr lang="ru-RU" sz="2800" b="1" i="1" dirty="0" smtClean="0">
                <a:solidFill>
                  <a:srgbClr val="002060"/>
                </a:solidFill>
              </a:rPr>
              <a:t> </a:t>
            </a:r>
            <a:r>
              <a:rPr lang="ru-RU" sz="2800" b="1" i="1" dirty="0">
                <a:solidFill>
                  <a:srgbClr val="002060"/>
                </a:solidFill>
              </a:rPr>
              <a:t>за управление на </a:t>
            </a:r>
            <a:r>
              <a:rPr lang="bg-BG" sz="2800" b="1" i="1" dirty="0" smtClean="0">
                <a:solidFill>
                  <a:srgbClr val="002060"/>
                </a:solidFill>
              </a:rPr>
              <a:t>правителството</a:t>
            </a:r>
            <a:r>
              <a:rPr lang="ru-RU" sz="2800" b="1" i="1" dirty="0" smtClean="0">
                <a:solidFill>
                  <a:srgbClr val="002060"/>
                </a:solidFill>
              </a:rPr>
              <a:t> </a:t>
            </a:r>
            <a:r>
              <a:rPr lang="ru-RU" sz="2800" b="1" i="1" dirty="0">
                <a:solidFill>
                  <a:srgbClr val="002060"/>
                </a:solidFill>
              </a:rPr>
              <a:t>на </a:t>
            </a:r>
            <a:r>
              <a:rPr lang="bg-BG" sz="2800" b="1" i="1" dirty="0" smtClean="0">
                <a:solidFill>
                  <a:srgbClr val="002060"/>
                </a:solidFill>
              </a:rPr>
              <a:t>България</a:t>
            </a:r>
            <a:r>
              <a:rPr lang="ru-RU" sz="2800" b="1" i="1" dirty="0" smtClean="0">
                <a:solidFill>
                  <a:srgbClr val="002060"/>
                </a:solidFill>
              </a:rPr>
              <a:t> </a:t>
            </a:r>
            <a:r>
              <a:rPr lang="ru-RU" sz="2800" b="1" i="1" dirty="0">
                <a:solidFill>
                  <a:srgbClr val="002060"/>
                </a:solidFill>
              </a:rPr>
              <a:t>за периода 2017-2021 г. </a:t>
            </a:r>
            <a:endParaRPr lang="ru-RU" sz="2800" b="1" i="1" dirty="0" smtClean="0">
              <a:solidFill>
                <a:srgbClr val="002060"/>
              </a:solidFill>
            </a:endParaRPr>
          </a:p>
          <a:p>
            <a:pPr algn="ctr"/>
            <a:endParaRPr lang="ru-RU" sz="2800" b="1" i="1" dirty="0" smtClean="0">
              <a:solidFill>
                <a:srgbClr val="002060"/>
              </a:solidFill>
            </a:endParaRPr>
          </a:p>
          <a:p>
            <a:pPr algn="ctr"/>
            <a:r>
              <a:rPr lang="bg-BG" sz="2800" b="1" i="1" dirty="0" smtClean="0">
                <a:solidFill>
                  <a:srgbClr val="002060"/>
                </a:solidFill>
              </a:rPr>
              <a:t>Израз</a:t>
            </a:r>
            <a:r>
              <a:rPr lang="ru-RU" sz="2800" b="1" i="1" dirty="0" smtClean="0">
                <a:solidFill>
                  <a:srgbClr val="002060"/>
                </a:solidFill>
              </a:rPr>
              <a:t> </a:t>
            </a:r>
            <a:r>
              <a:rPr lang="ru-RU" sz="2800" b="1" i="1" dirty="0">
                <a:solidFill>
                  <a:srgbClr val="002060"/>
                </a:solidFill>
              </a:rPr>
              <a:t>е на </a:t>
            </a:r>
            <a:r>
              <a:rPr lang="bg-BG" sz="2800" b="1" i="1" dirty="0" smtClean="0">
                <a:solidFill>
                  <a:srgbClr val="002060"/>
                </a:solidFill>
              </a:rPr>
              <a:t>визията</a:t>
            </a:r>
            <a:r>
              <a:rPr lang="ru-RU" sz="2800" b="1" i="1" dirty="0" smtClean="0">
                <a:solidFill>
                  <a:srgbClr val="002060"/>
                </a:solidFill>
              </a:rPr>
              <a:t> </a:t>
            </a:r>
            <a:r>
              <a:rPr lang="ru-RU" sz="2800" b="1" i="1" dirty="0">
                <a:solidFill>
                  <a:srgbClr val="002060"/>
                </a:solidFill>
              </a:rPr>
              <a:t>за </a:t>
            </a:r>
            <a:r>
              <a:rPr lang="bg-BG" sz="2800" b="1" i="1" dirty="0" smtClean="0">
                <a:solidFill>
                  <a:srgbClr val="002060"/>
                </a:solidFill>
              </a:rPr>
              <a:t>укрепване</a:t>
            </a:r>
            <a:r>
              <a:rPr lang="ru-RU" sz="2800" b="1" i="1" dirty="0" smtClean="0">
                <a:solidFill>
                  <a:srgbClr val="002060"/>
                </a:solidFill>
              </a:rPr>
              <a:t> </a:t>
            </a:r>
            <a:r>
              <a:rPr lang="ru-RU" sz="2800" b="1" i="1" dirty="0">
                <a:solidFill>
                  <a:srgbClr val="002060"/>
                </a:solidFill>
              </a:rPr>
              <a:t>на </a:t>
            </a:r>
            <a:r>
              <a:rPr lang="bg-BG" sz="2800" b="1" i="1" dirty="0" smtClean="0">
                <a:solidFill>
                  <a:srgbClr val="002060"/>
                </a:solidFill>
              </a:rPr>
              <a:t>собствените</a:t>
            </a:r>
            <a:r>
              <a:rPr lang="ru-RU" sz="2800" b="1" i="1" dirty="0" smtClean="0">
                <a:solidFill>
                  <a:srgbClr val="002060"/>
                </a:solidFill>
              </a:rPr>
              <a:t> </a:t>
            </a:r>
            <a:r>
              <a:rPr lang="ru-RU" sz="2800" b="1" i="1" dirty="0">
                <a:solidFill>
                  <a:srgbClr val="002060"/>
                </a:solidFill>
              </a:rPr>
              <a:t>способности на </a:t>
            </a:r>
            <a:r>
              <a:rPr lang="bg-BG" sz="2800" b="1" i="1" dirty="0" smtClean="0">
                <a:solidFill>
                  <a:srgbClr val="002060"/>
                </a:solidFill>
              </a:rPr>
              <a:t>корпорациите</a:t>
            </a:r>
            <a:r>
              <a:rPr lang="ru-RU" sz="2800" b="1" i="1" dirty="0" smtClean="0">
                <a:solidFill>
                  <a:srgbClr val="002060"/>
                </a:solidFill>
              </a:rPr>
              <a:t> </a:t>
            </a:r>
            <a:r>
              <a:rPr lang="ru-RU" sz="2800" b="1" i="1" dirty="0">
                <a:solidFill>
                  <a:srgbClr val="002060"/>
                </a:solidFill>
              </a:rPr>
              <a:t>да </a:t>
            </a:r>
            <a:r>
              <a:rPr lang="bg-BG" sz="2800" b="1" i="1" dirty="0" smtClean="0">
                <a:solidFill>
                  <a:srgbClr val="002060"/>
                </a:solidFill>
              </a:rPr>
              <a:t>интегрират</a:t>
            </a:r>
            <a:r>
              <a:rPr lang="ru-RU" sz="2800" b="1" i="1" dirty="0" smtClean="0">
                <a:solidFill>
                  <a:srgbClr val="002060"/>
                </a:solidFill>
              </a:rPr>
              <a:t> </a:t>
            </a:r>
            <a:r>
              <a:rPr lang="bg-BG" sz="2800" b="1" i="1" dirty="0" smtClean="0">
                <a:solidFill>
                  <a:srgbClr val="002060"/>
                </a:solidFill>
              </a:rPr>
              <a:t>социално</a:t>
            </a:r>
            <a:r>
              <a:rPr lang="ru-RU" sz="2800" b="1" i="1" dirty="0" smtClean="0">
                <a:solidFill>
                  <a:srgbClr val="002060"/>
                </a:solidFill>
              </a:rPr>
              <a:t> </a:t>
            </a:r>
            <a:r>
              <a:rPr lang="bg-BG" sz="2800" b="1" i="1" dirty="0" smtClean="0">
                <a:solidFill>
                  <a:srgbClr val="002060"/>
                </a:solidFill>
              </a:rPr>
              <a:t>отговорни</a:t>
            </a:r>
            <a:r>
              <a:rPr lang="ru-RU" sz="2800" b="1" i="1" dirty="0" smtClean="0">
                <a:solidFill>
                  <a:srgbClr val="002060"/>
                </a:solidFill>
              </a:rPr>
              <a:t> </a:t>
            </a:r>
            <a:r>
              <a:rPr lang="ru-RU" sz="2800" b="1" i="1" dirty="0">
                <a:solidFill>
                  <a:srgbClr val="002060"/>
                </a:solidFill>
              </a:rPr>
              <a:t>практики в </a:t>
            </a:r>
            <a:r>
              <a:rPr lang="bg-BG" sz="2800" b="1" i="1" dirty="0" smtClean="0">
                <a:solidFill>
                  <a:srgbClr val="002060"/>
                </a:solidFill>
              </a:rPr>
              <a:t>дейностите</a:t>
            </a:r>
            <a:r>
              <a:rPr lang="ru-RU" sz="2800" b="1" i="1" dirty="0" smtClean="0">
                <a:solidFill>
                  <a:srgbClr val="002060"/>
                </a:solidFill>
              </a:rPr>
              <a:t> </a:t>
            </a:r>
            <a:r>
              <a:rPr lang="ru-RU" sz="2800" b="1" i="1" dirty="0">
                <a:solidFill>
                  <a:srgbClr val="002060"/>
                </a:solidFill>
              </a:rPr>
              <a:t>и целите си. </a:t>
            </a:r>
            <a:endParaRPr lang="bg-BG" sz="2800" b="1" i="1" dirty="0">
              <a:solidFill>
                <a:srgbClr val="002060"/>
              </a:solidFill>
            </a:endParaRPr>
          </a:p>
        </p:txBody>
      </p:sp>
    </p:spTree>
    <p:extLst>
      <p:ext uri="{BB962C8B-B14F-4D97-AF65-F5344CB8AC3E}">
        <p14:creationId xmlns:p14="http://schemas.microsoft.com/office/powerpoint/2010/main" val="24057864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Контейнер за съдържание 2"/>
          <p:cNvSpPr>
            <a:spLocks noGrp="1"/>
          </p:cNvSpPr>
          <p:nvPr>
            <p:ph idx="1"/>
          </p:nvPr>
        </p:nvSpPr>
        <p:spPr>
          <a:xfrm>
            <a:off x="457200" y="1628801"/>
            <a:ext cx="8229600" cy="3600400"/>
          </a:xfrm>
        </p:spPr>
        <p:txBody>
          <a:bodyPr>
            <a:normAutofit/>
          </a:bodyPr>
          <a:lstStyle/>
          <a:p>
            <a:pPr marL="0" indent="0" algn="ctr">
              <a:buNone/>
            </a:pPr>
            <a:r>
              <a:rPr lang="bg-BG" sz="2800" b="1" i="1" dirty="0" smtClean="0">
                <a:solidFill>
                  <a:srgbClr val="002060"/>
                </a:solidFill>
              </a:rPr>
              <a:t>Подготвена</a:t>
            </a:r>
            <a:r>
              <a:rPr lang="ru-RU" sz="2800" b="1" i="1" dirty="0" smtClean="0">
                <a:solidFill>
                  <a:srgbClr val="002060"/>
                </a:solidFill>
              </a:rPr>
              <a:t> </a:t>
            </a:r>
            <a:r>
              <a:rPr lang="ru-RU" sz="2800" b="1" i="1" dirty="0">
                <a:solidFill>
                  <a:srgbClr val="002060"/>
                </a:solidFill>
              </a:rPr>
              <a:t>е в </a:t>
            </a:r>
            <a:r>
              <a:rPr lang="ru-RU" sz="2800" b="1" i="1" dirty="0" smtClean="0">
                <a:solidFill>
                  <a:srgbClr val="002060"/>
                </a:solidFill>
              </a:rPr>
              <a:t>Министерството </a:t>
            </a:r>
            <a:r>
              <a:rPr lang="ru-RU" sz="2800" b="1" i="1" dirty="0">
                <a:solidFill>
                  <a:srgbClr val="002060"/>
                </a:solidFill>
              </a:rPr>
              <a:t>на труда и социалната политика с активното съдействие на социалните партньори и представители на неправителствения </a:t>
            </a:r>
            <a:r>
              <a:rPr lang="ru-RU" sz="2800" b="1" i="1" dirty="0" smtClean="0">
                <a:solidFill>
                  <a:srgbClr val="002060"/>
                </a:solidFill>
              </a:rPr>
              <a:t>сектор.</a:t>
            </a:r>
          </a:p>
          <a:p>
            <a:pPr marL="0" indent="0" algn="ctr">
              <a:buNone/>
            </a:pPr>
            <a:r>
              <a:rPr lang="bg-BG" sz="2800" b="1" i="1" dirty="0" smtClean="0">
                <a:solidFill>
                  <a:srgbClr val="002060"/>
                </a:solidFill>
              </a:rPr>
              <a:t>Приета с Решение на Министерския съвет през август 2019 г.</a:t>
            </a:r>
            <a:endParaRPr lang="bg-BG" sz="2800" b="1" i="1" dirty="0">
              <a:solidFill>
                <a:srgbClr val="002060"/>
              </a:solidFill>
            </a:endParaRPr>
          </a:p>
        </p:txBody>
      </p:sp>
    </p:spTree>
    <p:extLst>
      <p:ext uri="{BB962C8B-B14F-4D97-AF65-F5344CB8AC3E}">
        <p14:creationId xmlns:p14="http://schemas.microsoft.com/office/powerpoint/2010/main" val="52318721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Контейнер за съдържание 1"/>
          <p:cNvSpPr>
            <a:spLocks noGrp="1"/>
          </p:cNvSpPr>
          <p:nvPr>
            <p:ph idx="1"/>
          </p:nvPr>
        </p:nvSpPr>
        <p:spPr>
          <a:xfrm>
            <a:off x="251520" y="1818406"/>
            <a:ext cx="8640960" cy="3626818"/>
          </a:xfrm>
        </p:spPr>
        <p:txBody>
          <a:bodyPr>
            <a:normAutofit/>
          </a:bodyPr>
          <a:lstStyle/>
          <a:p>
            <a:pPr marL="0" indent="0" algn="ctr">
              <a:buNone/>
            </a:pPr>
            <a:endParaRPr lang="bg-BG" sz="2800" i="1" dirty="0" smtClean="0">
              <a:solidFill>
                <a:srgbClr val="002060"/>
              </a:solidFill>
            </a:endParaRPr>
          </a:p>
          <a:p>
            <a:pPr marL="0" indent="0" algn="ctr">
              <a:buNone/>
            </a:pPr>
            <a:endParaRPr lang="bg-BG" sz="2800" i="1" dirty="0">
              <a:solidFill>
                <a:srgbClr val="002060"/>
              </a:solidFill>
            </a:endParaRPr>
          </a:p>
          <a:p>
            <a:pPr marL="0" indent="0" algn="ctr">
              <a:buNone/>
            </a:pPr>
            <a:r>
              <a:rPr lang="bg-BG" sz="2800" i="1" dirty="0" smtClean="0">
                <a:solidFill>
                  <a:srgbClr val="002060"/>
                </a:solidFill>
              </a:rPr>
              <a:t>Корпоративната</a:t>
            </a:r>
            <a:r>
              <a:rPr lang="ru-RU" sz="2800" i="1" dirty="0" smtClean="0">
                <a:solidFill>
                  <a:srgbClr val="002060"/>
                </a:solidFill>
              </a:rPr>
              <a:t> </a:t>
            </a:r>
            <a:r>
              <a:rPr lang="ru-RU" sz="2800" i="1" dirty="0">
                <a:solidFill>
                  <a:srgbClr val="002060"/>
                </a:solidFill>
              </a:rPr>
              <a:t>социална отговорност </a:t>
            </a:r>
            <a:r>
              <a:rPr lang="ru-RU" sz="2800" b="1" i="1" dirty="0">
                <a:solidFill>
                  <a:srgbClr val="002060"/>
                </a:solidFill>
              </a:rPr>
              <a:t>от стандарт за бизнес етика</a:t>
            </a:r>
            <a:r>
              <a:rPr lang="ru-RU" sz="2800" i="1" dirty="0">
                <a:solidFill>
                  <a:srgbClr val="002060"/>
                </a:solidFill>
              </a:rPr>
              <a:t> се превръща в успешно развиващ се </a:t>
            </a:r>
            <a:r>
              <a:rPr lang="ru-RU" sz="2800" b="1" i="1" dirty="0">
                <a:solidFill>
                  <a:srgbClr val="002060"/>
                </a:solidFill>
              </a:rPr>
              <a:t>управленски </a:t>
            </a:r>
            <a:r>
              <a:rPr lang="ru-RU" sz="2800" b="1" i="1" dirty="0" smtClean="0">
                <a:solidFill>
                  <a:srgbClr val="002060"/>
                </a:solidFill>
              </a:rPr>
              <a:t>модел</a:t>
            </a:r>
            <a:r>
              <a:rPr lang="bg-BG" sz="2800" i="1" dirty="0" smtClean="0">
                <a:solidFill>
                  <a:srgbClr val="002060"/>
                </a:solidFill>
              </a:rPr>
              <a:t>, добавящ стойност към марката, към </a:t>
            </a:r>
            <a:r>
              <a:rPr lang="bg-BG" sz="2800" b="1" i="1" dirty="0" smtClean="0">
                <a:solidFill>
                  <a:srgbClr val="002060"/>
                </a:solidFill>
              </a:rPr>
              <a:t>имиджа на корпорацията/институцията</a:t>
            </a:r>
            <a:endParaRPr lang="ru-RU" sz="2800" b="1" i="1" dirty="0">
              <a:solidFill>
                <a:srgbClr val="002060"/>
              </a:solidFill>
            </a:endParaRPr>
          </a:p>
          <a:p>
            <a:endParaRPr lang="bg-BG" dirty="0"/>
          </a:p>
        </p:txBody>
      </p:sp>
      <p:sp>
        <p:nvSpPr>
          <p:cNvPr id="3" name="TextBox 2"/>
          <p:cNvSpPr txBox="1"/>
          <p:nvPr/>
        </p:nvSpPr>
        <p:spPr>
          <a:xfrm>
            <a:off x="1403648" y="476672"/>
            <a:ext cx="6336704" cy="2523768"/>
          </a:xfrm>
          <a:prstGeom prst="rect">
            <a:avLst/>
          </a:prstGeom>
          <a:noFill/>
        </p:spPr>
        <p:txBody>
          <a:bodyPr wrap="square" rtlCol="0">
            <a:spAutoFit/>
          </a:bodyPr>
          <a:lstStyle/>
          <a:p>
            <a:pPr algn="ctr"/>
            <a:endParaRPr lang="ru-RU" sz="2800" b="1" i="1" dirty="0" smtClean="0">
              <a:solidFill>
                <a:srgbClr val="002060"/>
              </a:solidFill>
            </a:endParaRPr>
          </a:p>
          <a:p>
            <a:pPr algn="ctr"/>
            <a:endParaRPr lang="ru-RU" sz="2800" b="1" i="1" dirty="0">
              <a:solidFill>
                <a:srgbClr val="002060"/>
              </a:solidFill>
            </a:endParaRPr>
          </a:p>
          <a:p>
            <a:pPr algn="ctr"/>
            <a:r>
              <a:rPr lang="ru-RU" sz="2800" i="1" dirty="0" smtClean="0">
                <a:solidFill>
                  <a:srgbClr val="002060"/>
                </a:solidFill>
              </a:rPr>
              <a:t>В сравнение с периода на реализация на предходната Стратегия </a:t>
            </a:r>
            <a:r>
              <a:rPr lang="ru-RU" sz="2800" i="1" dirty="0">
                <a:solidFill>
                  <a:srgbClr val="002060"/>
                </a:solidFill>
              </a:rPr>
              <a:t>2009 – 2013  г.</a:t>
            </a:r>
          </a:p>
          <a:p>
            <a:endParaRPr lang="bg-BG" dirty="0"/>
          </a:p>
        </p:txBody>
      </p:sp>
    </p:spTree>
    <p:extLst>
      <p:ext uri="{BB962C8B-B14F-4D97-AF65-F5344CB8AC3E}">
        <p14:creationId xmlns:p14="http://schemas.microsoft.com/office/powerpoint/2010/main" val="58232304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4268364468"/>
              </p:ext>
            </p:extLst>
          </p:nvPr>
        </p:nvGraphicFramePr>
        <p:xfrm>
          <a:off x="395536" y="332656"/>
          <a:ext cx="8352928" cy="59766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3824304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Контейнер за съдържание 1"/>
          <p:cNvSpPr>
            <a:spLocks noGrp="1"/>
          </p:cNvSpPr>
          <p:nvPr>
            <p:ph idx="1"/>
          </p:nvPr>
        </p:nvSpPr>
        <p:spPr>
          <a:xfrm>
            <a:off x="755576" y="1052736"/>
            <a:ext cx="7776864" cy="4464496"/>
          </a:xfrm>
        </p:spPr>
        <p:txBody>
          <a:bodyPr>
            <a:normAutofit/>
          </a:bodyPr>
          <a:lstStyle/>
          <a:p>
            <a:pPr marL="0" indent="0" algn="ctr">
              <a:buNone/>
            </a:pPr>
            <a:r>
              <a:rPr lang="bg-BG" sz="2800" b="1" i="1" dirty="0">
                <a:solidFill>
                  <a:srgbClr val="002060"/>
                </a:solidFill>
              </a:rPr>
              <a:t>Идентифицирани са редица подходящи мерки и конкретни начини, по които може да се насърчава по-устойчиво </a:t>
            </a:r>
            <a:r>
              <a:rPr lang="bg-BG" sz="2800" b="1" i="1" dirty="0" smtClean="0">
                <a:solidFill>
                  <a:srgbClr val="002060"/>
                </a:solidFill>
              </a:rPr>
              <a:t>поведение</a:t>
            </a:r>
            <a:r>
              <a:rPr lang="bg-BG" sz="2800" b="1" i="1" dirty="0">
                <a:solidFill>
                  <a:srgbClr val="002060"/>
                </a:solidFill>
              </a:rPr>
              <a:t>, водещо до по-позитивни резултати и укрепване на </a:t>
            </a:r>
            <a:r>
              <a:rPr lang="bg-BG" sz="2800" b="1" i="1" dirty="0" smtClean="0">
                <a:solidFill>
                  <a:srgbClr val="002060"/>
                </a:solidFill>
              </a:rPr>
              <a:t>компаниите</a:t>
            </a:r>
            <a:r>
              <a:rPr lang="en-US" sz="2800" b="1" i="1" dirty="0" smtClean="0">
                <a:solidFill>
                  <a:srgbClr val="002060"/>
                </a:solidFill>
              </a:rPr>
              <a:t> </a:t>
            </a:r>
            <a:r>
              <a:rPr lang="bg-BG" sz="2800" b="1" i="1" dirty="0" smtClean="0">
                <a:solidFill>
                  <a:srgbClr val="002060"/>
                </a:solidFill>
              </a:rPr>
              <a:t>и структурите </a:t>
            </a:r>
            <a:r>
              <a:rPr lang="bg-BG" sz="2800" b="1" i="1" dirty="0">
                <a:solidFill>
                  <a:srgbClr val="002060"/>
                </a:solidFill>
              </a:rPr>
              <a:t>в </a:t>
            </a:r>
            <a:r>
              <a:rPr lang="bg-BG" sz="2800" b="1" i="1" dirty="0" smtClean="0">
                <a:solidFill>
                  <a:srgbClr val="002060"/>
                </a:solidFill>
              </a:rPr>
              <a:t>конкурентните </a:t>
            </a:r>
            <a:r>
              <a:rPr lang="bg-BG" sz="2800" b="1" i="1" dirty="0">
                <a:solidFill>
                  <a:srgbClr val="002060"/>
                </a:solidFill>
              </a:rPr>
              <a:t>им  предимства</a:t>
            </a:r>
          </a:p>
        </p:txBody>
      </p:sp>
    </p:spTree>
    <p:extLst>
      <p:ext uri="{BB962C8B-B14F-4D97-AF65-F5344CB8AC3E}">
        <p14:creationId xmlns:p14="http://schemas.microsoft.com/office/powerpoint/2010/main" val="26155627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Контейнер за съдържание 1"/>
          <p:cNvSpPr>
            <a:spLocks noGrp="1"/>
          </p:cNvSpPr>
          <p:nvPr>
            <p:ph idx="1"/>
          </p:nvPr>
        </p:nvSpPr>
        <p:spPr>
          <a:xfrm>
            <a:off x="611560" y="908720"/>
            <a:ext cx="7776864" cy="4392488"/>
          </a:xfrm>
        </p:spPr>
        <p:txBody>
          <a:bodyPr>
            <a:normAutofit/>
          </a:bodyPr>
          <a:lstStyle/>
          <a:p>
            <a:pPr marL="0" indent="0" algn="ctr">
              <a:buNone/>
            </a:pPr>
            <a:r>
              <a:rPr lang="bg-BG" sz="2800" b="1" i="1" dirty="0" smtClean="0">
                <a:solidFill>
                  <a:srgbClr val="002060"/>
                </a:solidFill>
              </a:rPr>
              <a:t>На преден план се откроява необходимостта от разработване </a:t>
            </a:r>
            <a:r>
              <a:rPr lang="bg-BG" sz="2800" b="1" i="1" dirty="0">
                <a:solidFill>
                  <a:srgbClr val="002060"/>
                </a:solidFill>
              </a:rPr>
              <a:t>на специализирани подходи за специфични </a:t>
            </a:r>
            <a:r>
              <a:rPr lang="bg-BG" sz="2800" b="1" i="1" dirty="0" smtClean="0">
                <a:solidFill>
                  <a:srgbClr val="002060"/>
                </a:solidFill>
              </a:rPr>
              <a:t>сектори, видове фирми, публични структури</a:t>
            </a:r>
          </a:p>
          <a:p>
            <a:pPr>
              <a:buFontTx/>
              <a:buChar char="-"/>
            </a:pPr>
            <a:endParaRPr lang="bg-BG" sz="2400" i="1" dirty="0">
              <a:solidFill>
                <a:srgbClr val="002060"/>
              </a:solidFill>
            </a:endParaRPr>
          </a:p>
        </p:txBody>
      </p:sp>
    </p:spTree>
    <p:extLst>
      <p:ext uri="{BB962C8B-B14F-4D97-AF65-F5344CB8AC3E}">
        <p14:creationId xmlns:p14="http://schemas.microsoft.com/office/powerpoint/2010/main" val="327921653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Контейнер за съдържание 2"/>
          <p:cNvSpPr>
            <a:spLocks noGrp="1"/>
          </p:cNvSpPr>
          <p:nvPr>
            <p:ph idx="1"/>
          </p:nvPr>
        </p:nvSpPr>
        <p:spPr/>
        <p:txBody>
          <a:bodyPr>
            <a:normAutofit/>
          </a:bodyPr>
          <a:lstStyle/>
          <a:p>
            <a:pPr marL="0" indent="0" algn="ctr">
              <a:buNone/>
            </a:pPr>
            <a:r>
              <a:rPr lang="bg-BG" b="1" i="1" dirty="0">
                <a:solidFill>
                  <a:srgbClr val="002060"/>
                </a:solidFill>
              </a:rPr>
              <a:t>И</a:t>
            </a:r>
            <a:r>
              <a:rPr lang="ru-RU" b="1" i="1" dirty="0" smtClean="0">
                <a:solidFill>
                  <a:srgbClr val="002060"/>
                </a:solidFill>
              </a:rPr>
              <a:t>нтегрирането </a:t>
            </a:r>
            <a:r>
              <a:rPr lang="ru-RU" b="1" i="1" dirty="0">
                <a:solidFill>
                  <a:srgbClr val="002060"/>
                </a:solidFill>
              </a:rPr>
              <a:t>на </a:t>
            </a:r>
            <a:r>
              <a:rPr lang="ru-RU" b="1" i="1" dirty="0" smtClean="0">
                <a:solidFill>
                  <a:srgbClr val="002060"/>
                </a:solidFill>
              </a:rPr>
              <a:t>принципите </a:t>
            </a:r>
            <a:r>
              <a:rPr lang="ru-RU" b="1" i="1" dirty="0">
                <a:solidFill>
                  <a:srgbClr val="002060"/>
                </a:solidFill>
              </a:rPr>
              <a:t>на </a:t>
            </a:r>
            <a:r>
              <a:rPr lang="ru-RU" b="1" i="1" dirty="0" smtClean="0">
                <a:solidFill>
                  <a:srgbClr val="002060"/>
                </a:solidFill>
              </a:rPr>
              <a:t>корпоративната социална </a:t>
            </a:r>
            <a:r>
              <a:rPr lang="ru-RU" b="1" i="1" dirty="0">
                <a:solidFill>
                  <a:srgbClr val="002060"/>
                </a:solidFill>
              </a:rPr>
              <a:t>отговорност в плановите документи на администрациите в публичния сектор</a:t>
            </a:r>
          </a:p>
          <a:p>
            <a:pPr marL="0" indent="0" algn="ctr">
              <a:buNone/>
            </a:pPr>
            <a:r>
              <a:rPr lang="ru-RU" b="1" i="1" dirty="0" smtClean="0">
                <a:solidFill>
                  <a:srgbClr val="002060"/>
                </a:solidFill>
              </a:rPr>
              <a:t> ще доведе до повишаване на привлекатолността им и на конкурентните им предимства в сравнение с бизнес структурите от частния сектор</a:t>
            </a:r>
            <a:endParaRPr lang="bg-BG" b="1" i="1" dirty="0">
              <a:solidFill>
                <a:srgbClr val="002060"/>
              </a:solidFill>
            </a:endParaRPr>
          </a:p>
        </p:txBody>
      </p:sp>
    </p:spTree>
    <p:extLst>
      <p:ext uri="{BB962C8B-B14F-4D97-AF65-F5344CB8AC3E}">
        <p14:creationId xmlns:p14="http://schemas.microsoft.com/office/powerpoint/2010/main" val="173784299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Контейнер за съдържание 1"/>
          <p:cNvSpPr>
            <a:spLocks noGrp="1"/>
          </p:cNvSpPr>
          <p:nvPr>
            <p:ph idx="1"/>
          </p:nvPr>
        </p:nvSpPr>
        <p:spPr>
          <a:xfrm>
            <a:off x="670387" y="980728"/>
            <a:ext cx="7992888" cy="2520280"/>
          </a:xfrm>
        </p:spPr>
        <p:txBody>
          <a:bodyPr>
            <a:normAutofit/>
          </a:bodyPr>
          <a:lstStyle/>
          <a:p>
            <a:pPr marL="0" indent="0" algn="ctr">
              <a:buNone/>
            </a:pPr>
            <a:r>
              <a:rPr lang="bg-BG" sz="2800" b="1" i="1" dirty="0" smtClean="0">
                <a:solidFill>
                  <a:srgbClr val="002060"/>
                </a:solidFill>
              </a:rPr>
              <a:t>Стратегия </a:t>
            </a:r>
            <a:r>
              <a:rPr lang="bg-BG" sz="2800" b="1" i="1" dirty="0">
                <a:solidFill>
                  <a:srgbClr val="002060"/>
                </a:solidFill>
              </a:rPr>
              <a:t>за </a:t>
            </a:r>
            <a:r>
              <a:rPr lang="bg-BG" sz="2800" b="1" i="1" dirty="0" smtClean="0">
                <a:solidFill>
                  <a:srgbClr val="002060"/>
                </a:solidFill>
              </a:rPr>
              <a:t>корпоративна социална отговорност за периода </a:t>
            </a:r>
            <a:r>
              <a:rPr lang="bg-BG" sz="2800" b="1" i="1" dirty="0">
                <a:solidFill>
                  <a:srgbClr val="002060"/>
                </a:solidFill>
              </a:rPr>
              <a:t>2019 – 2023 г</a:t>
            </a:r>
            <a:r>
              <a:rPr lang="bg-BG" sz="2800" b="1" i="1" dirty="0" smtClean="0">
                <a:solidFill>
                  <a:srgbClr val="002060"/>
                </a:solidFill>
              </a:rPr>
              <a:t>.</a:t>
            </a:r>
          </a:p>
          <a:p>
            <a:pPr marL="0" indent="0" algn="ctr">
              <a:buNone/>
            </a:pPr>
            <a:endParaRPr lang="bg-BG" sz="2800" b="1" i="1" dirty="0">
              <a:solidFill>
                <a:srgbClr val="002060"/>
              </a:solidFill>
            </a:endParaRPr>
          </a:p>
          <a:p>
            <a:pPr marL="0" lvl="0" indent="0" algn="ctr">
              <a:spcBef>
                <a:spcPts val="0"/>
              </a:spcBef>
              <a:buClrTx/>
              <a:buSzTx/>
              <a:buNone/>
            </a:pPr>
            <a:r>
              <a:rPr lang="bg-BG" sz="2000" i="1" dirty="0">
                <a:solidFill>
                  <a:srgbClr val="002060"/>
                </a:solidFill>
              </a:rPr>
              <a:t>Дирекция „Жизнено равнище, демографска политика и социални инвестиции“</a:t>
            </a:r>
          </a:p>
        </p:txBody>
      </p:sp>
      <p:sp>
        <p:nvSpPr>
          <p:cNvPr id="4" name="TextBox 3"/>
          <p:cNvSpPr txBox="1"/>
          <p:nvPr/>
        </p:nvSpPr>
        <p:spPr>
          <a:xfrm>
            <a:off x="702349" y="4437112"/>
            <a:ext cx="7632848" cy="369332"/>
          </a:xfrm>
          <a:prstGeom prst="rect">
            <a:avLst/>
          </a:prstGeom>
          <a:noFill/>
        </p:spPr>
        <p:txBody>
          <a:bodyPr wrap="square" rtlCol="0">
            <a:spAutoFit/>
          </a:bodyPr>
          <a:lstStyle/>
          <a:p>
            <a:pPr algn="ctr"/>
            <a:r>
              <a:rPr lang="bg-BG" i="1" dirty="0">
                <a:solidFill>
                  <a:srgbClr val="002060"/>
                </a:solidFill>
              </a:rPr>
              <a:t>Министерство на труда и социалната политика</a:t>
            </a:r>
          </a:p>
        </p:txBody>
      </p:sp>
    </p:spTree>
    <p:extLst>
      <p:ext uri="{BB962C8B-B14F-4D97-AF65-F5344CB8AC3E}">
        <p14:creationId xmlns:p14="http://schemas.microsoft.com/office/powerpoint/2010/main" val="29621669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Newsprint</Template>
  <TotalTime>1773</TotalTime>
  <Words>602</Words>
  <Application>Microsoft Office PowerPoint</Application>
  <PresentationFormat>On-screen Show (4:3)</PresentationFormat>
  <Paragraphs>68</Paragraphs>
  <Slides>19</Slides>
  <Notes>1</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NewsPrint</vt:lpstr>
      <vt:lpstr>   Стратегия за корпоративна социална отговорност 2019 – 2023 г.</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Роля на държавата за насърчаване на социално отговорни практики в обществото</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Проект на Стратегия за корпоративна социална отговорност 2019 – 2013 г.</dc:title>
  <dc:creator>Rumen Donev</dc:creator>
  <cp:lastModifiedBy>Teodora Demireva</cp:lastModifiedBy>
  <cp:revision>79</cp:revision>
  <dcterms:created xsi:type="dcterms:W3CDTF">2019-02-04T08:18:32Z</dcterms:created>
  <dcterms:modified xsi:type="dcterms:W3CDTF">2019-12-04T08:18:40Z</dcterms:modified>
</cp:coreProperties>
</file>